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78"/>
  </p:notesMasterIdLst>
  <p:handoutMasterIdLst>
    <p:handoutMasterId r:id="rId79"/>
  </p:handoutMasterIdLst>
  <p:sldIdLst>
    <p:sldId id="256" r:id="rId2"/>
    <p:sldId id="403" r:id="rId3"/>
    <p:sldId id="258" r:id="rId4"/>
    <p:sldId id="260" r:id="rId5"/>
    <p:sldId id="261" r:id="rId6"/>
    <p:sldId id="262" r:id="rId7"/>
    <p:sldId id="259" r:id="rId8"/>
    <p:sldId id="1730" r:id="rId9"/>
    <p:sldId id="1731" r:id="rId10"/>
    <p:sldId id="1729" r:id="rId11"/>
    <p:sldId id="1732" r:id="rId12"/>
    <p:sldId id="1733" r:id="rId13"/>
    <p:sldId id="1734" r:id="rId14"/>
    <p:sldId id="1735" r:id="rId15"/>
    <p:sldId id="1736" r:id="rId16"/>
    <p:sldId id="1273" r:id="rId17"/>
    <p:sldId id="455" r:id="rId18"/>
    <p:sldId id="456" r:id="rId19"/>
    <p:sldId id="1737" r:id="rId20"/>
    <p:sldId id="1738" r:id="rId21"/>
    <p:sldId id="1741" r:id="rId22"/>
    <p:sldId id="1739" r:id="rId23"/>
    <p:sldId id="1740" r:id="rId24"/>
    <p:sldId id="404" r:id="rId25"/>
    <p:sldId id="257" r:id="rId26"/>
    <p:sldId id="263" r:id="rId27"/>
    <p:sldId id="394" r:id="rId28"/>
    <p:sldId id="264" r:id="rId29"/>
    <p:sldId id="265" r:id="rId30"/>
    <p:sldId id="266" r:id="rId31"/>
    <p:sldId id="267" r:id="rId32"/>
    <p:sldId id="1724" r:id="rId33"/>
    <p:sldId id="1728" r:id="rId34"/>
    <p:sldId id="405" r:id="rId35"/>
    <p:sldId id="298" r:id="rId36"/>
    <p:sldId id="316" r:id="rId37"/>
    <p:sldId id="317" r:id="rId38"/>
    <p:sldId id="319" r:id="rId39"/>
    <p:sldId id="373" r:id="rId40"/>
    <p:sldId id="321" r:id="rId41"/>
    <p:sldId id="320" r:id="rId42"/>
    <p:sldId id="326" r:id="rId43"/>
    <p:sldId id="318" r:id="rId44"/>
    <p:sldId id="332" r:id="rId45"/>
    <p:sldId id="380" r:id="rId46"/>
    <p:sldId id="382" r:id="rId47"/>
    <p:sldId id="383" r:id="rId48"/>
    <p:sldId id="384" r:id="rId49"/>
    <p:sldId id="385" r:id="rId50"/>
    <p:sldId id="386" r:id="rId51"/>
    <p:sldId id="324" r:id="rId52"/>
    <p:sldId id="336" r:id="rId53"/>
    <p:sldId id="387" r:id="rId54"/>
    <p:sldId id="388" r:id="rId55"/>
    <p:sldId id="389" r:id="rId56"/>
    <p:sldId id="390" r:id="rId57"/>
    <p:sldId id="325" r:id="rId58"/>
    <p:sldId id="409" r:id="rId59"/>
    <p:sldId id="392" r:id="rId60"/>
    <p:sldId id="1720" r:id="rId61"/>
    <p:sldId id="1721" r:id="rId62"/>
    <p:sldId id="1722" r:id="rId63"/>
    <p:sldId id="1723" r:id="rId64"/>
    <p:sldId id="406" r:id="rId65"/>
    <p:sldId id="391" r:id="rId66"/>
    <p:sldId id="407" r:id="rId67"/>
    <p:sldId id="410" r:id="rId68"/>
    <p:sldId id="393" r:id="rId69"/>
    <p:sldId id="399" r:id="rId70"/>
    <p:sldId id="395" r:id="rId71"/>
    <p:sldId id="396" r:id="rId72"/>
    <p:sldId id="397" r:id="rId73"/>
    <p:sldId id="398" r:id="rId74"/>
    <p:sldId id="400" r:id="rId75"/>
    <p:sldId id="402" r:id="rId76"/>
    <p:sldId id="40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 jr" initials="zj" lastIdx="1" clrIdx="0">
    <p:extLst>
      <p:ext uri="{19B8F6BF-5375-455C-9EA6-DF929625EA0E}">
        <p15:presenceInfo xmlns:p15="http://schemas.microsoft.com/office/powerpoint/2012/main" userId="2e4313e0a9562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4" autoAdjust="0"/>
    <p:restoredTop sz="90965" autoAdjust="0"/>
  </p:normalViewPr>
  <p:slideViewPr>
    <p:cSldViewPr>
      <p:cViewPr varScale="1">
        <p:scale>
          <a:sx n="83" d="100"/>
          <a:sy n="83" d="100"/>
        </p:scale>
        <p:origin x="165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28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918CDD0-AFBA-49E2-9FF3-DECA6FFC3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BA4CC1-314B-479F-A619-604DE5070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FB62-4E11-4440-863A-8E21126CF63D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DFD997-E092-4E27-85A4-B18914E26D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6F9DAC-7499-4534-AADB-BDF8702105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6F3FA-E26E-411A-8981-C9E1CEF7F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316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219C-91EE-4B64-97AF-8AFE3F6EC6C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A1F27-C59C-4704-98E0-7336D92A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5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correctness</a:t>
            </a:r>
            <a:r>
              <a:rPr lang="en-US" altLang="zh-CN" baseline="0" dirty="0"/>
              <a:t> is guaranteed by some theoretical studies in the ML field.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00D095-13D5-439B-AA5E-03D3CC9BD5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1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应用层从已注册的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中选取接收缓冲区，并将操作类型、本地缓冲区描述信息等提交给驱动，随后挂起该线程等待完成事件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驱动准备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RECV WQE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并插入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，通知硬件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349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应用层准备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中的缓冲区，装入要发送的数据，并将必要的信息提交给驱动，随后挂起该线程等待完成事件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驱动准备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 WQE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并插入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，通知硬件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423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75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614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69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337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允许请求方在远端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无感知的情况下，仅通过远端网卡的硬件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响应写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读远端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中指定地址和长度的数据。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6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允许请求方在远端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无感知的情况下，仅通过远端网卡的硬件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响应写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读远端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中指定地址和长度的数据。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0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843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66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51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59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43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is handled asynchronously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040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0070C0"/>
                </a:solidFill>
              </a:rPr>
              <a:t>Butler Lampson</a:t>
            </a:r>
            <a:r>
              <a:rPr lang="zh-CN" altLang="en-US" sz="1200" dirty="0">
                <a:solidFill>
                  <a:srgbClr val="0070C0"/>
                </a:solidFill>
              </a:rPr>
              <a:t>：</a:t>
            </a:r>
            <a:r>
              <a:rPr lang="en-US" altLang="zh-CN" sz="1200" dirty="0">
                <a:solidFill>
                  <a:srgbClr val="0070C0"/>
                </a:solidFill>
              </a:rPr>
              <a:t>92</a:t>
            </a:r>
            <a:r>
              <a:rPr lang="zh-CN" altLang="en-US" sz="1200" dirty="0">
                <a:solidFill>
                  <a:srgbClr val="0070C0"/>
                </a:solidFill>
              </a:rPr>
              <a:t>年图灵奖，设计了史上第一台个人计算机</a:t>
            </a:r>
            <a:endParaRPr lang="en-US" altLang="zh-CN" sz="1200" dirty="0">
              <a:solidFill>
                <a:srgbClr val="0070C0"/>
              </a:solidFill>
            </a:endParaRPr>
          </a:p>
          <a:p>
            <a:r>
              <a:rPr lang="en-US" altLang="zh-CN" sz="1200" dirty="0" err="1">
                <a:solidFill>
                  <a:srgbClr val="0070C0"/>
                </a:solidFill>
              </a:rPr>
              <a:t>Velvel</a:t>
            </a:r>
            <a:r>
              <a:rPr lang="en-US" altLang="zh-CN" sz="1200" dirty="0">
                <a:solidFill>
                  <a:srgbClr val="0070C0"/>
                </a:solidFill>
              </a:rPr>
              <a:t> Kahan</a:t>
            </a:r>
            <a:r>
              <a:rPr lang="zh-CN" altLang="en-US" sz="1200" dirty="0">
                <a:solidFill>
                  <a:srgbClr val="0070C0"/>
                </a:solidFill>
              </a:rPr>
              <a:t>：</a:t>
            </a:r>
            <a:r>
              <a:rPr lang="en-US" altLang="zh-CN" sz="1200" dirty="0">
                <a:solidFill>
                  <a:srgbClr val="0070C0"/>
                </a:solidFill>
              </a:rPr>
              <a:t>89</a:t>
            </a:r>
            <a:r>
              <a:rPr lang="zh-CN" altLang="en-US" sz="1200" dirty="0">
                <a:solidFill>
                  <a:srgbClr val="0070C0"/>
                </a:solidFill>
              </a:rPr>
              <a:t>年图灵奖，浮点计算</a:t>
            </a:r>
            <a:endParaRPr lang="en-US" altLang="zh-CN" sz="1200" dirty="0">
              <a:solidFill>
                <a:srgbClr val="0070C0"/>
              </a:solidFill>
            </a:endParaRPr>
          </a:p>
          <a:p>
            <a:r>
              <a:rPr lang="en-US" altLang="zh-CN" sz="1200" dirty="0">
                <a:solidFill>
                  <a:srgbClr val="0070C0"/>
                </a:solidFill>
              </a:rPr>
              <a:t>Richard Karp</a:t>
            </a:r>
            <a:r>
              <a:rPr lang="zh-CN" altLang="en-US" sz="1200" dirty="0">
                <a:solidFill>
                  <a:srgbClr val="0070C0"/>
                </a:solidFill>
              </a:rPr>
              <a:t>：</a:t>
            </a:r>
            <a:r>
              <a:rPr lang="en-US" altLang="zh-CN" sz="1200" dirty="0">
                <a:solidFill>
                  <a:srgbClr val="0070C0"/>
                </a:solidFill>
              </a:rPr>
              <a:t>85</a:t>
            </a:r>
            <a:r>
              <a:rPr lang="zh-CN" altLang="en-US" sz="1200" dirty="0">
                <a:solidFill>
                  <a:srgbClr val="0070C0"/>
                </a:solidFill>
              </a:rPr>
              <a:t>年图灵奖，</a:t>
            </a:r>
            <a:r>
              <a:rPr lang="en-US" altLang="zh-CN" sz="1200" dirty="0">
                <a:solidFill>
                  <a:srgbClr val="0070C0"/>
                </a:solidFill>
              </a:rPr>
              <a:t>21</a:t>
            </a:r>
            <a:r>
              <a:rPr lang="zh-CN" altLang="en-US" sz="1200" dirty="0">
                <a:solidFill>
                  <a:srgbClr val="0070C0"/>
                </a:solidFill>
              </a:rPr>
              <a:t>个</a:t>
            </a:r>
            <a:r>
              <a:rPr lang="en-US" altLang="zh-CN" sz="1200" dirty="0">
                <a:solidFill>
                  <a:srgbClr val="0070C0"/>
                </a:solidFill>
              </a:rPr>
              <a:t>NP</a:t>
            </a:r>
            <a:r>
              <a:rPr lang="zh-CN" altLang="en-US" sz="1200" dirty="0">
                <a:solidFill>
                  <a:srgbClr val="0070C0"/>
                </a:solidFill>
              </a:rPr>
              <a:t>完全问题，</a:t>
            </a:r>
            <a:r>
              <a:rPr lang="en-US" altLang="zh-CN" sz="1200" dirty="0">
                <a:solidFill>
                  <a:srgbClr val="0070C0"/>
                </a:solidFill>
              </a:rPr>
              <a:t>Karp-</a:t>
            </a:r>
            <a:r>
              <a:rPr lang="en-US" altLang="zh-CN" sz="1200" dirty="0" err="1">
                <a:solidFill>
                  <a:srgbClr val="0070C0"/>
                </a:solidFill>
              </a:rPr>
              <a:t>Liption</a:t>
            </a:r>
            <a:r>
              <a:rPr lang="zh-CN" altLang="en-US" sz="1200" dirty="0">
                <a:solidFill>
                  <a:srgbClr val="0070C0"/>
                </a:solidFill>
              </a:rPr>
              <a:t>定理，</a:t>
            </a:r>
            <a:r>
              <a:rPr lang="en-US" altLang="zh-CN" sz="1200" dirty="0">
                <a:solidFill>
                  <a:srgbClr val="0070C0"/>
                </a:solidFill>
              </a:rPr>
              <a:t>Edmond-Karp</a:t>
            </a:r>
            <a:r>
              <a:rPr lang="zh-CN" altLang="en-US" sz="1200" dirty="0">
                <a:solidFill>
                  <a:srgbClr val="0070C0"/>
                </a:solidFill>
              </a:rPr>
              <a:t>，</a:t>
            </a:r>
            <a:r>
              <a:rPr lang="en-US" altLang="zh-CN" sz="1200" dirty="0">
                <a:solidFill>
                  <a:srgbClr val="0070C0"/>
                </a:solidFill>
              </a:rPr>
              <a:t>Hopcroft-Karp</a:t>
            </a:r>
            <a:r>
              <a:rPr lang="zh-CN" altLang="en-US" sz="1200" dirty="0">
                <a:solidFill>
                  <a:srgbClr val="0070C0"/>
                </a:solidFill>
              </a:rPr>
              <a:t>，</a:t>
            </a:r>
            <a:r>
              <a:rPr lang="en-US" altLang="zh-CN" sz="1200" dirty="0">
                <a:solidFill>
                  <a:srgbClr val="0070C0"/>
                </a:solidFill>
              </a:rPr>
              <a:t>Robin-Karp</a:t>
            </a:r>
            <a:r>
              <a:rPr lang="zh-CN" altLang="en-US" sz="1200" dirty="0">
                <a:solidFill>
                  <a:srgbClr val="0070C0"/>
                </a:solidFill>
              </a:rPr>
              <a:t>等算法</a:t>
            </a:r>
            <a:endParaRPr lang="en-US" altLang="zh-CN" sz="1200" dirty="0">
              <a:solidFill>
                <a:srgbClr val="0070C0"/>
              </a:solidFill>
            </a:endParaRPr>
          </a:p>
          <a:p>
            <a:r>
              <a:rPr lang="en-US" altLang="zh-CN" sz="1200" dirty="0">
                <a:solidFill>
                  <a:srgbClr val="0070C0"/>
                </a:solidFill>
              </a:rPr>
              <a:t>Chuck Thacker</a:t>
            </a:r>
            <a:r>
              <a:rPr lang="zh-CN" altLang="en-US" sz="1200" dirty="0">
                <a:solidFill>
                  <a:srgbClr val="0070C0"/>
                </a:solidFill>
              </a:rPr>
              <a:t>：</a:t>
            </a:r>
            <a:r>
              <a:rPr lang="en-US" altLang="zh-CN" sz="1200" dirty="0">
                <a:solidFill>
                  <a:srgbClr val="0070C0"/>
                </a:solidFill>
              </a:rPr>
              <a:t>09</a:t>
            </a:r>
            <a:r>
              <a:rPr lang="zh-CN" altLang="en-US" sz="1200" dirty="0">
                <a:solidFill>
                  <a:srgbClr val="0070C0"/>
                </a:solidFill>
              </a:rPr>
              <a:t>年图灵奖，基于鼠标的</a:t>
            </a:r>
            <a:r>
              <a:rPr lang="en-US" altLang="zh-CN" sz="1200" dirty="0">
                <a:solidFill>
                  <a:srgbClr val="0070C0"/>
                </a:solidFill>
              </a:rPr>
              <a:t>GUI</a:t>
            </a:r>
          </a:p>
          <a:p>
            <a:r>
              <a:rPr lang="en-US" altLang="zh-CN" sz="1200" dirty="0">
                <a:solidFill>
                  <a:srgbClr val="0070C0"/>
                </a:solidFill>
              </a:rPr>
              <a:t>Manuel Blum</a:t>
            </a:r>
            <a:r>
              <a:rPr lang="zh-CN" altLang="en-US" sz="1200" dirty="0">
                <a:solidFill>
                  <a:srgbClr val="0070C0"/>
                </a:solidFill>
              </a:rPr>
              <a:t>：</a:t>
            </a:r>
            <a:r>
              <a:rPr lang="en-US" altLang="zh-CN" sz="1200" dirty="0">
                <a:solidFill>
                  <a:srgbClr val="0070C0"/>
                </a:solidFill>
              </a:rPr>
              <a:t>95</a:t>
            </a:r>
            <a:r>
              <a:rPr lang="zh-CN" altLang="en-US" sz="1200" dirty="0">
                <a:solidFill>
                  <a:srgbClr val="0070C0"/>
                </a:solidFill>
              </a:rPr>
              <a:t>年图灵奖，复杂度理论与密码学</a:t>
            </a:r>
            <a:endParaRPr lang="en-US" altLang="zh-CN" sz="1200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A1F27-C59C-4704-98E0-7336D92A286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6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46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0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12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46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Calibri" panose="020F0502020204030204" pitchFamily="34" charset="0"/>
              </a:rPr>
              <a:t>A mechanism that allows an application to describe a set of virtually contiguous memory locations or a set of physically contiguous memory locations to the network adapter as a virtually contiguous buffer using virtual </a:t>
            </a:r>
            <a:r>
              <a:rPr lang="en-US" altLang="zh-CN" dirty="0"/>
              <a:t>a</a:t>
            </a:r>
            <a:r>
              <a:rPr lang="en-US" altLang="zh-CN" dirty="0">
                <a:latin typeface="Calibri" panose="020F0502020204030204" pitchFamily="34" charset="0"/>
              </a:rPr>
              <a:t>ddresses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52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在完成基本的建立连接和注册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后，数据的接收方需要事先调用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RECV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操作指定数据将要存入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的缓冲区。随后数据的发送方调用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操作进行数据发送。如果接收方未实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现调用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RECV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操作，发送方的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操作将会返回接收方未就绪错误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886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B031-6B4F-4509-84B7-4FDFCBFDF76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3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D5A66-9C2F-42FF-B09E-B62E67AA14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4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5588" y="6473496"/>
            <a:ext cx="7416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720C1-C97C-4A95-8CC7-E9C91CBF40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5588" y="6473496"/>
            <a:ext cx="7416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9E9CD-6400-4048-A621-93BAB80DCE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0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FE790D-BCFB-4008-9260-CA63AEE325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4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3C469-7C95-4280-A06B-E0B75510FD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7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DC131-9A15-4746-A2F6-35F31BCF58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5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AF1C9-0564-4621-92FB-D00C85A937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E25E5-12CD-4826-A5AF-2C98E7658D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4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9D020-3E06-4B10-9F51-23473D21C2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3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BF5AF-EDEE-436D-9ACF-174E098673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8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5588" y="6473496"/>
            <a:ext cx="7416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DDACC-B398-4434-9A27-1DB8A0412C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5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066CA9B-7DB3-42EB-BEFB-41BBCC2A13A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12192000" cy="404813"/>
          </a:xfrm>
          <a:prstGeom prst="rect">
            <a:avLst/>
          </a:prstGeom>
          <a:solidFill>
            <a:srgbClr val="940709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en-US" altLang="zh-CN" sz="1400" b="1" dirty="0">
                <a:solidFill>
                  <a:srgbClr val="DDDDDD"/>
                </a:solidFill>
                <a:latin typeface="+mn-lt"/>
              </a:rPr>
              <a:t>《</a:t>
            </a:r>
            <a:r>
              <a:rPr kumimoji="1" lang="zh-CN" altLang="en-US" sz="1400" b="1" dirty="0">
                <a:solidFill>
                  <a:srgbClr val="DDDDDD"/>
                </a:solidFill>
                <a:latin typeface="+mn-lt"/>
              </a:rPr>
              <a:t>计算机网络</a:t>
            </a:r>
            <a:r>
              <a:rPr kumimoji="1" lang="en-US" altLang="zh-CN" sz="1400" b="1" dirty="0">
                <a:solidFill>
                  <a:srgbClr val="DDDDDD"/>
                </a:solidFill>
                <a:latin typeface="+mn-lt"/>
              </a:rPr>
              <a:t>》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3433" y="6537326"/>
            <a:ext cx="2844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80DFAE-88B7-49D3-8F2D-B101E877E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4" descr="https://www.pku.edu.cn/Uploads/Picture/2019/12/26/s5e04147ee4a83.png">
            <a:extLst>
              <a:ext uri="{FF2B5EF4-FFF2-40B4-BE49-F238E27FC236}">
                <a16:creationId xmlns:a16="http://schemas.microsoft.com/office/drawing/2014/main" id="{38642EDB-A3BB-4902-97B1-0A18A2BB3D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8" y="6508774"/>
            <a:ext cx="1042808" cy="29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32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50000"/>
        </a:spcBef>
        <a:spcAft>
          <a:spcPct val="0"/>
        </a:spcAft>
        <a:buFont typeface="Wingdings" pitchFamily="2" charset="2"/>
        <a:buChar char="Ø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uangqun@pk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2-Sys/OmniStack-edu" TargetMode="External"/><Relationship Id="rId2" Type="http://schemas.openxmlformats.org/officeDocument/2006/relationships/hyperlink" Target="https://github.com/N2-Sys/Lab-DPDK-l3-forward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llanox.com/related-docs/prod_software/RDMA_Aware_Programming_user_manual.pdf" TargetMode="External"/><Relationship Id="rId2" Type="http://schemas.openxmlformats.org/officeDocument/2006/relationships/hyperlink" Target="https://www.dpdk.org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8AEE2-6D1B-4B28-876F-25FD57B5D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计算机网络</a:t>
            </a:r>
            <a:r>
              <a:rPr lang="en-US" altLang="zh-CN" dirty="0"/>
              <a:t>-2024</a:t>
            </a:r>
            <a:r>
              <a:rPr lang="zh-CN" altLang="en-US" dirty="0"/>
              <a:t>年秋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新型网络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4E8012-4902-4069-95F3-543B3EE4D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授课教师：黄群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huangqun@pku.edu.cn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7C2E22-4D38-4B16-A6D1-8AF0CFEE5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DD5A66-9C2F-42FF-B09E-B62E67AA144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7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FF8F0-469B-468B-A2F4-82FFA904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智算网络：为</a:t>
            </a:r>
            <a:r>
              <a:rPr lang="en-US" altLang="zh-CN" dirty="0"/>
              <a:t>AI</a:t>
            </a:r>
            <a:r>
              <a:rPr lang="zh-CN" altLang="en-US" dirty="0"/>
              <a:t>任务设计的网络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39D34A-2390-46C3-8725-455486DC9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17A571-C444-44E4-95E8-B35765D89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365" y="2362200"/>
            <a:ext cx="6471035" cy="392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8DDEDCA-7B71-4F1A-A396-531F59BED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0" t="-986" r="76353" b="13687"/>
          <a:stretch/>
        </p:blipFill>
        <p:spPr bwMode="auto">
          <a:xfrm>
            <a:off x="1016388" y="2465213"/>
            <a:ext cx="2847576" cy="377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53882B0B-BB0B-4C3C-A68F-BBDEEED746BF}"/>
              </a:ext>
            </a:extLst>
          </p:cNvPr>
          <p:cNvSpPr/>
          <p:nvPr/>
        </p:nvSpPr>
        <p:spPr>
          <a:xfrm>
            <a:off x="1329372" y="1741438"/>
            <a:ext cx="1510303" cy="492443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单节点训练</a:t>
            </a:r>
            <a:endParaRPr lang="en-CN" sz="2000" b="1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9CBD8653-29F2-4FEB-94BC-FF31AAC0DFF7}"/>
              </a:ext>
            </a:extLst>
          </p:cNvPr>
          <p:cNvSpPr/>
          <p:nvPr/>
        </p:nvSpPr>
        <p:spPr>
          <a:xfrm>
            <a:off x="7591730" y="1640027"/>
            <a:ext cx="1510303" cy="492443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分布式训练</a:t>
            </a:r>
            <a:endParaRPr lang="en-CN" sz="2000" b="1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右箭头 17">
            <a:extLst>
              <a:ext uri="{FF2B5EF4-FFF2-40B4-BE49-F238E27FC236}">
                <a16:creationId xmlns:a16="http://schemas.microsoft.com/office/drawing/2014/main" id="{DB464EBE-C6DA-4401-938F-8344CBEBD5FC}"/>
              </a:ext>
            </a:extLst>
          </p:cNvPr>
          <p:cNvSpPr/>
          <p:nvPr/>
        </p:nvSpPr>
        <p:spPr>
          <a:xfrm>
            <a:off x="4176948" y="3729073"/>
            <a:ext cx="934417" cy="62388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FF8452E-E83E-4646-97ED-6FF806E25108}"/>
              </a:ext>
            </a:extLst>
          </p:cNvPr>
          <p:cNvSpPr/>
          <p:nvPr/>
        </p:nvSpPr>
        <p:spPr>
          <a:xfrm>
            <a:off x="7625609" y="2734574"/>
            <a:ext cx="1476424" cy="888814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D60749E-7B08-4FB0-8AC3-791454AECA4B}"/>
              </a:ext>
            </a:extLst>
          </p:cNvPr>
          <p:cNvSpPr/>
          <p:nvPr/>
        </p:nvSpPr>
        <p:spPr>
          <a:xfrm>
            <a:off x="6692563" y="3869026"/>
            <a:ext cx="1476423" cy="888814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72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A3817-C66F-4021-B1D7-95D1C683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智算网络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54F8AC-F90C-4596-8E69-B600657BD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D7FF29-C893-4007-A5B8-0014179788E6}"/>
              </a:ext>
            </a:extLst>
          </p:cNvPr>
          <p:cNvGrpSpPr/>
          <p:nvPr/>
        </p:nvGrpSpPr>
        <p:grpSpPr>
          <a:xfrm>
            <a:off x="1553778" y="2114420"/>
            <a:ext cx="9084444" cy="2629160"/>
            <a:chOff x="1488517" y="1200542"/>
            <a:chExt cx="9084444" cy="2629160"/>
          </a:xfrm>
        </p:grpSpPr>
        <p:sp>
          <p:nvSpPr>
            <p:cNvPr id="6" name="Google Shape;465;p40">
              <a:extLst>
                <a:ext uri="{FF2B5EF4-FFF2-40B4-BE49-F238E27FC236}">
                  <a16:creationId xmlns:a16="http://schemas.microsoft.com/office/drawing/2014/main" id="{F8D953BE-C0B0-4B62-A2F2-18E501D9208D}"/>
                </a:ext>
              </a:extLst>
            </p:cNvPr>
            <p:cNvSpPr/>
            <p:nvPr/>
          </p:nvSpPr>
          <p:spPr>
            <a:xfrm>
              <a:off x="5127602" y="1200542"/>
              <a:ext cx="1767947" cy="494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4472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400" b="1">
                  <a:solidFill>
                    <a:srgbClr val="4472C4"/>
                  </a:solidFill>
                </a:rPr>
                <a:t>分布式训练</a:t>
              </a:r>
              <a:endParaRPr sz="2400" b="1">
                <a:solidFill>
                  <a:srgbClr val="4472C4"/>
                </a:solidFill>
              </a:endParaRPr>
            </a:p>
          </p:txBody>
        </p:sp>
        <p:sp>
          <p:nvSpPr>
            <p:cNvPr id="7" name="Google Shape;465;p40">
              <a:extLst>
                <a:ext uri="{FF2B5EF4-FFF2-40B4-BE49-F238E27FC236}">
                  <a16:creationId xmlns:a16="http://schemas.microsoft.com/office/drawing/2014/main" id="{BCFD3849-F4C3-4534-9D1F-7B43F6BA6BBA}"/>
                </a:ext>
              </a:extLst>
            </p:cNvPr>
            <p:cNvSpPr/>
            <p:nvPr/>
          </p:nvSpPr>
          <p:spPr>
            <a:xfrm>
              <a:off x="1488517" y="2059783"/>
              <a:ext cx="1480090" cy="494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4472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400" b="1">
                  <a:solidFill>
                    <a:srgbClr val="4472C4"/>
                  </a:solidFill>
                </a:rPr>
                <a:t>数据并行</a:t>
              </a:r>
              <a:endParaRPr sz="2400" b="1">
                <a:solidFill>
                  <a:srgbClr val="4472C4"/>
                </a:solidFill>
              </a:endParaRPr>
            </a:p>
          </p:txBody>
        </p:sp>
        <p:sp>
          <p:nvSpPr>
            <p:cNvPr id="8" name="Google Shape;465;p40">
              <a:extLst>
                <a:ext uri="{FF2B5EF4-FFF2-40B4-BE49-F238E27FC236}">
                  <a16:creationId xmlns:a16="http://schemas.microsoft.com/office/drawing/2014/main" id="{66B37E19-282C-4D5A-9052-4B48DEAD5120}"/>
                </a:ext>
              </a:extLst>
            </p:cNvPr>
            <p:cNvSpPr/>
            <p:nvPr/>
          </p:nvSpPr>
          <p:spPr>
            <a:xfrm>
              <a:off x="3927590" y="2059783"/>
              <a:ext cx="1755757" cy="494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4472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400" b="1">
                  <a:solidFill>
                    <a:srgbClr val="4472C4"/>
                  </a:solidFill>
                </a:rPr>
                <a:t>流水线并行</a:t>
              </a:r>
              <a:endParaRPr sz="2400" b="1">
                <a:solidFill>
                  <a:srgbClr val="4472C4"/>
                </a:solidFill>
              </a:endParaRPr>
            </a:p>
          </p:txBody>
        </p:sp>
        <p:sp>
          <p:nvSpPr>
            <p:cNvPr id="9" name="Google Shape;465;p40">
              <a:extLst>
                <a:ext uri="{FF2B5EF4-FFF2-40B4-BE49-F238E27FC236}">
                  <a16:creationId xmlns:a16="http://schemas.microsoft.com/office/drawing/2014/main" id="{81A1F9C6-C7D8-4925-B093-261DD156DB94}"/>
                </a:ext>
              </a:extLst>
            </p:cNvPr>
            <p:cNvSpPr/>
            <p:nvPr/>
          </p:nvSpPr>
          <p:spPr>
            <a:xfrm>
              <a:off x="6642330" y="2059783"/>
              <a:ext cx="1485824" cy="494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4472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400" b="1">
                  <a:solidFill>
                    <a:srgbClr val="4472C4"/>
                  </a:solidFill>
                </a:rPr>
                <a:t>张量并行</a:t>
              </a:r>
              <a:endParaRPr sz="2400" b="1">
                <a:solidFill>
                  <a:srgbClr val="4472C4"/>
                </a:solidFill>
              </a:endParaRPr>
            </a:p>
          </p:txBody>
        </p:sp>
        <p:sp>
          <p:nvSpPr>
            <p:cNvPr id="10" name="Google Shape;465;p40">
              <a:extLst>
                <a:ext uri="{FF2B5EF4-FFF2-40B4-BE49-F238E27FC236}">
                  <a16:creationId xmlns:a16="http://schemas.microsoft.com/office/drawing/2014/main" id="{6B895500-793A-4BC6-9D61-AAE04504FA39}"/>
                </a:ext>
              </a:extLst>
            </p:cNvPr>
            <p:cNvSpPr/>
            <p:nvPr/>
          </p:nvSpPr>
          <p:spPr>
            <a:xfrm>
              <a:off x="9087137" y="2059783"/>
              <a:ext cx="1485824" cy="494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4472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400" b="1">
                  <a:solidFill>
                    <a:srgbClr val="4472C4"/>
                  </a:solidFill>
                </a:rPr>
                <a:t>序列并行</a:t>
              </a:r>
              <a:endParaRPr sz="2400" b="1">
                <a:solidFill>
                  <a:srgbClr val="4472C4"/>
                </a:solidFill>
              </a:endParaRPr>
            </a:p>
          </p:txBody>
        </p:sp>
        <p:sp>
          <p:nvSpPr>
            <p:cNvPr id="11" name="右大括号 10">
              <a:extLst>
                <a:ext uri="{FF2B5EF4-FFF2-40B4-BE49-F238E27FC236}">
                  <a16:creationId xmlns:a16="http://schemas.microsoft.com/office/drawing/2014/main" id="{8F626C97-6FF2-4B18-9730-FF9B101EF373}"/>
                </a:ext>
              </a:extLst>
            </p:cNvPr>
            <p:cNvSpPr/>
            <p:nvPr/>
          </p:nvSpPr>
          <p:spPr bwMode="auto">
            <a:xfrm rot="16200000" flipH="1">
              <a:off x="5715879" y="-766349"/>
              <a:ext cx="591390" cy="7367236"/>
            </a:xfrm>
            <a:prstGeom prst="rightBrace">
              <a:avLst>
                <a:gd name="adj1" fmla="val 60748"/>
                <a:gd name="adj2" fmla="val 50679"/>
              </a:avLst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Google Shape;465;p40">
              <a:extLst>
                <a:ext uri="{FF2B5EF4-FFF2-40B4-BE49-F238E27FC236}">
                  <a16:creationId xmlns:a16="http://schemas.microsoft.com/office/drawing/2014/main" id="{52BF8E04-9171-4E39-89B0-3FD9081D57E3}"/>
                </a:ext>
              </a:extLst>
            </p:cNvPr>
            <p:cNvSpPr/>
            <p:nvPr/>
          </p:nvSpPr>
          <p:spPr>
            <a:xfrm>
              <a:off x="5204469" y="3335302"/>
              <a:ext cx="1755757" cy="494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4472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400" b="1">
                  <a:solidFill>
                    <a:srgbClr val="4472C4"/>
                  </a:solidFill>
                </a:rPr>
                <a:t>混合并行</a:t>
              </a:r>
              <a:endParaRPr sz="2400" b="1">
                <a:solidFill>
                  <a:srgbClr val="4472C4"/>
                </a:solidFill>
              </a:endParaRP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DB4EEE84-2E3F-4C60-ABE0-66035B064642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2228562" y="1694942"/>
              <a:ext cx="3783014" cy="3648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D12EF6E8-8EE2-4C33-868A-FD6B840F525C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flipH="1">
              <a:off x="4805469" y="1694942"/>
              <a:ext cx="1206107" cy="3648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F19F587E-3978-4E0C-BEA7-58B5478B13B9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6011576" y="1694942"/>
              <a:ext cx="1373666" cy="3648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5AF1063F-FE3D-4203-B172-0D1AB9F4B768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6011576" y="1694942"/>
              <a:ext cx="3818473" cy="3648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42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8EC66-C064-4163-B518-BF39A0B0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智算网络：数据并行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29CDA7-C0EA-49E7-831F-66FAC3216D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D6DB42-3341-4AD1-82DC-6D2562BD8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9800"/>
            <a:ext cx="6464927" cy="3910686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ACDA9FB-71E2-49EC-AF87-9B57FF322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697635"/>
          </a:xfrm>
        </p:spPr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NVIDIA"/>
              </a:rPr>
              <a:t>每个计算单元（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NVIDIA"/>
              </a:rPr>
              <a:t>GPU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NVIDIA"/>
              </a:rPr>
              <a:t>）复制一份模型</a:t>
            </a:r>
            <a:endParaRPr lang="en-US" altLang="zh-CN" b="0" i="0" dirty="0">
              <a:solidFill>
                <a:srgbClr val="1A1A1A"/>
              </a:solidFill>
              <a:effectLst/>
              <a:latin typeface="NVIDIA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NVIDIA"/>
              </a:rPr>
              <a:t>将数据划分成若干子集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NVIDIA"/>
              </a:rPr>
              <a:t>(Micro Batch)</a:t>
            </a: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NVIDIA"/>
              </a:rPr>
              <a:t>每个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NVIDIA"/>
              </a:rPr>
              <a:t>GPU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NVIDIA"/>
              </a:rPr>
              <a:t>只使用一个子集训练</a:t>
            </a:r>
            <a:endParaRPr lang="en" altLang="zh-CN" b="0" i="0" dirty="0">
              <a:solidFill>
                <a:srgbClr val="1A1A1A"/>
              </a:solidFill>
              <a:effectLst/>
              <a:latin typeface="NVIDIA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796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682FA-48DE-4341-AB76-69709F7D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智算网络：流水线并行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A65633-3413-4D7A-98F8-50BF2658A0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BCA951C-930E-4125-AA22-FEBF70FA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kumimoji="1" lang="zh-CN" altLang="en-US" dirty="0"/>
              <a:t>把模型本身按照层来切分到不同设备上</a:t>
            </a:r>
            <a:endParaRPr kumimoji="1" lang="en-US" altLang="zh-CN" dirty="0"/>
          </a:p>
          <a:p>
            <a:r>
              <a:rPr kumimoji="1" lang="zh-CN" altLang="en-US" dirty="0"/>
              <a:t>每一部分叫做一个</a:t>
            </a:r>
            <a:r>
              <a:rPr kumimoji="1" lang="zh-CN" altLang="en-US" dirty="0">
                <a:solidFill>
                  <a:srgbClr val="C00000"/>
                </a:solidFill>
              </a:rPr>
              <a:t>流水线阶段（</a:t>
            </a:r>
            <a:r>
              <a:rPr kumimoji="1" lang="en-US" altLang="zh-CN" dirty="0">
                <a:solidFill>
                  <a:srgbClr val="C00000"/>
                </a:solidFill>
              </a:rPr>
              <a:t>pipeline stage</a:t>
            </a:r>
            <a:r>
              <a:rPr kumimoji="1" lang="zh-CN" altLang="en-US" dirty="0">
                <a:solidFill>
                  <a:srgbClr val="C00000"/>
                </a:solidFill>
              </a:rPr>
              <a:t>）</a:t>
            </a:r>
          </a:p>
        </p:txBody>
      </p:sp>
      <p:pic>
        <p:nvPicPr>
          <p:cNvPr id="6" name="Picture 4" descr="Pipeline Parallelism - NADDOD Blog">
            <a:extLst>
              <a:ext uri="{FF2B5EF4-FFF2-40B4-BE49-F238E27FC236}">
                <a16:creationId xmlns:a16="http://schemas.microsoft.com/office/drawing/2014/main" id="{5E5D5740-4CA4-403D-AC3F-9AB9FE72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52" y="2931481"/>
            <a:ext cx="4948518" cy="333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6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682FA-48DE-4341-AB76-69709F7D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智算网络：张量并行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A65633-3413-4D7A-98F8-50BF2658A0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A02E9AF-DC96-495C-AD19-59878B22C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kumimoji="1" lang="zh-CN" altLang="en-US" dirty="0"/>
              <a:t>将模型的算子切分到不同</a:t>
            </a:r>
            <a:r>
              <a:rPr kumimoji="1" lang="en-US" altLang="zh-CN" dirty="0"/>
              <a:t>GPU</a:t>
            </a:r>
            <a:r>
              <a:rPr kumimoji="1" lang="zh-CN" altLang="en-US" dirty="0"/>
              <a:t>上，每个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只需要计算一部分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矩阵分块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72284B5-0695-40B4-B094-BBEF344E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09800"/>
            <a:ext cx="4594125" cy="40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96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682FA-48DE-4341-AB76-69709F7D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智算网络：序列并行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A65633-3413-4D7A-98F8-50BF2658A0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ED3D5F4-0205-4DAA-B325-236B59CA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kumimoji="1" lang="zh-CN" altLang="en-US" dirty="0"/>
              <a:t>对输入数据在序列长度的维度上切分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E5B4FF-C2FB-4FE1-A134-0CA43A695BC5}"/>
                  </a:ext>
                </a:extLst>
              </p:cNvPr>
              <p:cNvSpPr txBox="1"/>
              <p:nvPr/>
            </p:nvSpPr>
            <p:spPr>
              <a:xfrm>
                <a:off x="849005" y="2611761"/>
                <a:ext cx="3985963" cy="1407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E5B4FF-C2FB-4FE1-A134-0CA43A69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05" y="2611761"/>
                <a:ext cx="3985963" cy="14073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7119B60-290B-4EC4-9249-1A655716C5D3}"/>
                  </a:ext>
                </a:extLst>
              </p:cNvPr>
              <p:cNvSpPr txBox="1"/>
              <p:nvPr/>
            </p:nvSpPr>
            <p:spPr>
              <a:xfrm>
                <a:off x="5167006" y="4744077"/>
                <a:ext cx="1168400" cy="1056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7119B60-290B-4EC4-9249-1A655716C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006" y="4744077"/>
                <a:ext cx="1168400" cy="1056251"/>
              </a:xfrm>
              <a:prstGeom prst="rect">
                <a:avLst/>
              </a:prstGeom>
              <a:blipFill>
                <a:blip r:embed="rId3"/>
                <a:stretch>
                  <a:fillRect b="-2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DF165B63-51E1-43DE-9F26-80A544190A53}"/>
              </a:ext>
            </a:extLst>
          </p:cNvPr>
          <p:cNvSpPr/>
          <p:nvPr/>
        </p:nvSpPr>
        <p:spPr bwMode="auto">
          <a:xfrm>
            <a:off x="1700927" y="2611761"/>
            <a:ext cx="3134041" cy="70787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C07D95-01A8-48EE-9BA8-77385F848532}"/>
              </a:ext>
            </a:extLst>
          </p:cNvPr>
          <p:cNvSpPr/>
          <p:nvPr/>
        </p:nvSpPr>
        <p:spPr bwMode="auto">
          <a:xfrm>
            <a:off x="1700927" y="3325368"/>
            <a:ext cx="3134041" cy="70787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2CE7CB2-5463-4DD9-8381-1903539F03B8}"/>
                  </a:ext>
                </a:extLst>
              </p:cNvPr>
              <p:cNvSpPr txBox="1"/>
              <p:nvPr/>
            </p:nvSpPr>
            <p:spPr>
              <a:xfrm>
                <a:off x="6030605" y="5032047"/>
                <a:ext cx="304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2CE7CB2-5463-4DD9-8381-1903539F0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05" y="5032047"/>
                <a:ext cx="304801" cy="369332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4E4CB17D-6B80-47D7-8F2A-7D7533C5BB0D}"/>
              </a:ext>
            </a:extLst>
          </p:cNvPr>
          <p:cNvSpPr/>
          <p:nvPr/>
        </p:nvSpPr>
        <p:spPr bwMode="auto">
          <a:xfrm>
            <a:off x="6375235" y="4620771"/>
            <a:ext cx="3606800" cy="70787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630061-A596-4288-9941-3F2DB3A153B8}"/>
              </a:ext>
            </a:extLst>
          </p:cNvPr>
          <p:cNvSpPr/>
          <p:nvPr/>
        </p:nvSpPr>
        <p:spPr bwMode="auto">
          <a:xfrm>
            <a:off x="6375235" y="5334000"/>
            <a:ext cx="3606800" cy="70787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E90D2E0-FBD1-428E-AF8C-7F9610FF763B}"/>
                  </a:ext>
                </a:extLst>
              </p:cNvPr>
              <p:cNvSpPr txBox="1"/>
              <p:nvPr/>
            </p:nvSpPr>
            <p:spPr>
              <a:xfrm>
                <a:off x="849005" y="4708023"/>
                <a:ext cx="4806124" cy="1166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E90D2E0-FBD1-428E-AF8C-7F9610FF7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05" y="4708023"/>
                <a:ext cx="4806124" cy="11661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02CBBC6-D3B7-4A67-82BB-452D88BD0C31}"/>
                  </a:ext>
                </a:extLst>
              </p:cNvPr>
              <p:cNvSpPr txBox="1"/>
              <p:nvPr/>
            </p:nvSpPr>
            <p:spPr>
              <a:xfrm>
                <a:off x="6421239" y="4750018"/>
                <a:ext cx="3606800" cy="1155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02CBBC6-D3B7-4A67-82BB-452D88BD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239" y="4750018"/>
                <a:ext cx="3606800" cy="1155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21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643CF-906A-E147-86AE-63A80767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智算网络：结果聚合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0217DA-E2BA-E949-9744-8D4EA7C262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146" name="Picture 2" descr="支持数据并行（Allreduce）">
            <a:extLst>
              <a:ext uri="{FF2B5EF4-FFF2-40B4-BE49-F238E27FC236}">
                <a16:creationId xmlns:a16="http://schemas.microsoft.com/office/drawing/2014/main" id="{A347BC0C-B020-9D4D-BBA5-4FE60CF5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847477"/>
            <a:ext cx="5777753" cy="390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支持数据并行（Allreduce）">
            <a:extLst>
              <a:ext uri="{FF2B5EF4-FFF2-40B4-BE49-F238E27FC236}">
                <a16:creationId xmlns:a16="http://schemas.microsoft.com/office/drawing/2014/main" id="{F4B7BBE6-62FC-3A42-A0A2-23EEDC3E8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2" y="1904967"/>
            <a:ext cx="4509246" cy="36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0E71205-EEF7-4423-8591-2220816D746D}"/>
              </a:ext>
            </a:extLst>
          </p:cNvPr>
          <p:cNvSpPr/>
          <p:nvPr/>
        </p:nvSpPr>
        <p:spPr>
          <a:xfrm>
            <a:off x="3387565" y="1298170"/>
            <a:ext cx="5506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</a:rPr>
              <a:t>各个计算单元，需要定期聚合计算结果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821481-E038-4729-BA45-25ACD63163DD}"/>
              </a:ext>
            </a:extLst>
          </p:cNvPr>
          <p:cNvSpPr/>
          <p:nvPr/>
        </p:nvSpPr>
        <p:spPr>
          <a:xfrm>
            <a:off x="1759720" y="5867400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0070C0"/>
                </a:solidFill>
              </a:rPr>
              <a:t>参数服务器聚合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2C64AA-324C-422A-ACF1-D2221BD8FA2B}"/>
              </a:ext>
            </a:extLst>
          </p:cNvPr>
          <p:cNvSpPr/>
          <p:nvPr/>
        </p:nvSpPr>
        <p:spPr>
          <a:xfrm>
            <a:off x="8153400" y="5867400"/>
            <a:ext cx="2305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err="1">
                <a:solidFill>
                  <a:srgbClr val="0070C0"/>
                </a:solidFill>
              </a:rPr>
              <a:t>AllReduce</a:t>
            </a:r>
            <a:r>
              <a:rPr kumimoji="1" lang="zh-CN" altLang="en-US" sz="2400" b="1" dirty="0">
                <a:solidFill>
                  <a:srgbClr val="0070C0"/>
                </a:solidFill>
              </a:rPr>
              <a:t>聚合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62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/>
          <a:lstStyle/>
          <a:p>
            <a:r>
              <a:rPr lang="zh-CN" altLang="en-US" sz="3600" dirty="0"/>
              <a:t>智算网络：基于参数服务器的聚合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圆角矩形 4"/>
          <p:cNvSpPr/>
          <p:nvPr/>
        </p:nvSpPr>
        <p:spPr bwMode="auto">
          <a:xfrm>
            <a:off x="1676400" y="1447802"/>
            <a:ext cx="2286000" cy="4876799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单台计算机</a:t>
            </a:r>
          </a:p>
        </p:txBody>
      </p:sp>
      <p:sp>
        <p:nvSpPr>
          <p:cNvPr id="7" name="Rectangle 5"/>
          <p:cNvSpPr/>
          <p:nvPr/>
        </p:nvSpPr>
        <p:spPr>
          <a:xfrm>
            <a:off x="1828800" y="4876801"/>
            <a:ext cx="1981201" cy="1219201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i="1" dirty="0">
                <a:solidFill>
                  <a:schemeClr val="bg1"/>
                </a:solidFill>
                <a:latin typeface="Cambria Math"/>
              </a:rPr>
              <a:t>训练数据</a:t>
            </a:r>
            <a:endParaRPr lang="en-US" altLang="zh-CN" sz="2400" i="1" dirty="0">
              <a:solidFill>
                <a:schemeClr val="bg1"/>
              </a:solidFill>
              <a:latin typeface="Cambria Math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410201" y="1828800"/>
            <a:ext cx="1591061" cy="1219200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5753059" y="4397025"/>
            <a:ext cx="1295400" cy="1731958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计算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设备</a:t>
            </a:r>
          </a:p>
        </p:txBody>
      </p:sp>
      <p:sp>
        <p:nvSpPr>
          <p:cNvPr id="19" name="Rectangle 5"/>
          <p:cNvSpPr/>
          <p:nvPr/>
        </p:nvSpPr>
        <p:spPr>
          <a:xfrm>
            <a:off x="5817621" y="5181601"/>
            <a:ext cx="1166276" cy="71878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数据子集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0" name="Rectangle 5"/>
          <p:cNvSpPr/>
          <p:nvPr/>
        </p:nvSpPr>
        <p:spPr>
          <a:xfrm>
            <a:off x="1943099" y="2667000"/>
            <a:ext cx="1752600" cy="1295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i="1" dirty="0">
                <a:solidFill>
                  <a:schemeClr val="bg1"/>
                </a:solidFill>
                <a:latin typeface="Cambria Math"/>
              </a:rPr>
              <a:t>模型参数</a:t>
            </a:r>
            <a:endParaRPr lang="en-US" altLang="zh-CN" sz="2400" i="1" dirty="0">
              <a:solidFill>
                <a:schemeClr val="bg1"/>
              </a:solidFill>
              <a:latin typeface="Cambria Math"/>
            </a:endParaRPr>
          </a:p>
        </p:txBody>
      </p:sp>
      <p:sp>
        <p:nvSpPr>
          <p:cNvPr id="25" name="Rectangle 5"/>
          <p:cNvSpPr/>
          <p:nvPr/>
        </p:nvSpPr>
        <p:spPr>
          <a:xfrm>
            <a:off x="5663741" y="2366872"/>
            <a:ext cx="1106079" cy="53807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模型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参数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7210528" y="1821976"/>
            <a:ext cx="1591061" cy="1219200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29" name="Rectangle 5"/>
          <p:cNvSpPr/>
          <p:nvPr/>
        </p:nvSpPr>
        <p:spPr>
          <a:xfrm>
            <a:off x="7464068" y="2360048"/>
            <a:ext cx="1106079" cy="53807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模型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参数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8983559" y="1808328"/>
            <a:ext cx="1591061" cy="1219200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31" name="Rectangle 5"/>
          <p:cNvSpPr/>
          <p:nvPr/>
        </p:nvSpPr>
        <p:spPr>
          <a:xfrm>
            <a:off x="9237099" y="2346400"/>
            <a:ext cx="1106079" cy="53807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模型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参数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7391400" y="4397025"/>
            <a:ext cx="1295400" cy="1731958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计算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设备</a:t>
            </a:r>
          </a:p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6" name="Rectangle 5"/>
          <p:cNvSpPr/>
          <p:nvPr/>
        </p:nvSpPr>
        <p:spPr>
          <a:xfrm>
            <a:off x="7455962" y="5181601"/>
            <a:ext cx="1166276" cy="71878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数据子集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9047777" y="4397025"/>
            <a:ext cx="1295400" cy="1731958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计算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设备</a:t>
            </a:r>
          </a:p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8" name="Rectangle 5"/>
          <p:cNvSpPr/>
          <p:nvPr/>
        </p:nvSpPr>
        <p:spPr>
          <a:xfrm>
            <a:off x="9112339" y="5181601"/>
            <a:ext cx="1166276" cy="71878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数据子集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39" name="右箭头 38"/>
          <p:cNvSpPr/>
          <p:nvPr/>
        </p:nvSpPr>
        <p:spPr bwMode="auto">
          <a:xfrm>
            <a:off x="4191000" y="3360261"/>
            <a:ext cx="1269412" cy="89947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</a:endParaRPr>
          </a:p>
        </p:txBody>
      </p:sp>
      <p:cxnSp>
        <p:nvCxnSpPr>
          <p:cNvPr id="40" name="直接箭头连接符 39"/>
          <p:cNvCxnSpPr>
            <a:stCxn id="10" idx="2"/>
            <a:endCxn id="11" idx="0"/>
          </p:cNvCxnSpPr>
          <p:nvPr/>
        </p:nvCxnSpPr>
        <p:spPr bwMode="auto">
          <a:xfrm>
            <a:off x="6205731" y="3048001"/>
            <a:ext cx="195028" cy="13490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箭头连接符 42"/>
          <p:cNvCxnSpPr>
            <a:stCxn id="28" idx="2"/>
            <a:endCxn id="11" idx="0"/>
          </p:cNvCxnSpPr>
          <p:nvPr/>
        </p:nvCxnSpPr>
        <p:spPr bwMode="auto">
          <a:xfrm flipH="1">
            <a:off x="6400760" y="3041177"/>
            <a:ext cx="1605299" cy="13558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45"/>
          <p:cNvCxnSpPr>
            <a:stCxn id="30" idx="2"/>
            <a:endCxn id="11" idx="0"/>
          </p:cNvCxnSpPr>
          <p:nvPr/>
        </p:nvCxnSpPr>
        <p:spPr bwMode="auto">
          <a:xfrm flipH="1">
            <a:off x="6400759" y="3027529"/>
            <a:ext cx="3378330" cy="13694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箭头连接符 48"/>
          <p:cNvCxnSpPr>
            <a:stCxn id="10" idx="2"/>
            <a:endCxn id="35" idx="0"/>
          </p:cNvCxnSpPr>
          <p:nvPr/>
        </p:nvCxnSpPr>
        <p:spPr bwMode="auto">
          <a:xfrm>
            <a:off x="6205732" y="3048001"/>
            <a:ext cx="1833369" cy="13490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51"/>
          <p:cNvCxnSpPr>
            <a:stCxn id="10" idx="2"/>
            <a:endCxn id="37" idx="0"/>
          </p:cNvCxnSpPr>
          <p:nvPr/>
        </p:nvCxnSpPr>
        <p:spPr bwMode="auto">
          <a:xfrm>
            <a:off x="6205731" y="3048001"/>
            <a:ext cx="3489746" cy="13490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箭头连接符 54"/>
          <p:cNvCxnSpPr>
            <a:stCxn id="28" idx="2"/>
            <a:endCxn id="35" idx="0"/>
          </p:cNvCxnSpPr>
          <p:nvPr/>
        </p:nvCxnSpPr>
        <p:spPr bwMode="auto">
          <a:xfrm>
            <a:off x="8006058" y="3041177"/>
            <a:ext cx="33042" cy="13558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箭头连接符 57"/>
          <p:cNvCxnSpPr>
            <a:stCxn id="28" idx="2"/>
            <a:endCxn id="37" idx="0"/>
          </p:cNvCxnSpPr>
          <p:nvPr/>
        </p:nvCxnSpPr>
        <p:spPr bwMode="auto">
          <a:xfrm>
            <a:off x="8006059" y="3041177"/>
            <a:ext cx="1689419" cy="13558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箭头连接符 60"/>
          <p:cNvCxnSpPr>
            <a:stCxn id="30" idx="2"/>
            <a:endCxn id="37" idx="0"/>
          </p:cNvCxnSpPr>
          <p:nvPr/>
        </p:nvCxnSpPr>
        <p:spPr bwMode="auto">
          <a:xfrm flipH="1">
            <a:off x="9695477" y="3027529"/>
            <a:ext cx="83612" cy="13694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接箭头连接符 63"/>
          <p:cNvCxnSpPr>
            <a:stCxn id="30" idx="2"/>
            <a:endCxn id="35" idx="0"/>
          </p:cNvCxnSpPr>
          <p:nvPr/>
        </p:nvCxnSpPr>
        <p:spPr bwMode="auto">
          <a:xfrm flipH="1">
            <a:off x="8039101" y="3027529"/>
            <a:ext cx="1739989" cy="13694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/>
          <p:cNvCxnSpPr/>
          <p:nvPr/>
        </p:nvCxnSpPr>
        <p:spPr bwMode="auto">
          <a:xfrm flipV="1">
            <a:off x="6775291" y="2366872"/>
            <a:ext cx="694248" cy="204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32"/>
          <p:cNvCxnSpPr/>
          <p:nvPr/>
        </p:nvCxnSpPr>
        <p:spPr bwMode="auto">
          <a:xfrm flipV="1">
            <a:off x="8561970" y="2339576"/>
            <a:ext cx="694248" cy="204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9697467" y="37016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参数同步</a:t>
            </a:r>
          </a:p>
        </p:txBody>
      </p:sp>
    </p:spTree>
    <p:extLst>
      <p:ext uri="{BB962C8B-B14F-4D97-AF65-F5344CB8AC3E}">
        <p14:creationId xmlns:p14="http://schemas.microsoft.com/office/powerpoint/2010/main" val="20498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智算网络：基于参数服务器的聚合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1" name="圆角矩形 10"/>
          <p:cNvSpPr/>
          <p:nvPr/>
        </p:nvSpPr>
        <p:spPr bwMode="auto">
          <a:xfrm>
            <a:off x="1256622" y="1401596"/>
            <a:ext cx="1591061" cy="1219200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</a:rPr>
              <a:t>服务器 </a:t>
            </a:r>
            <a:r>
              <a:rPr lang="en-US" altLang="zh-CN" sz="2000" dirty="0">
                <a:solidFill>
                  <a:srgbClr val="0000FF"/>
                </a:solidFill>
              </a:rPr>
              <a:t>1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090574" y="4810467"/>
            <a:ext cx="1295400" cy="1391729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</a:rPr>
              <a:t>计算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algn="ctr"/>
            <a:r>
              <a:rPr lang="zh-CN" altLang="en-US" sz="2000" dirty="0">
                <a:solidFill>
                  <a:srgbClr val="0000FF"/>
                </a:solidFill>
              </a:rPr>
              <a:t>设备</a:t>
            </a:r>
          </a:p>
        </p:txBody>
      </p:sp>
      <p:sp>
        <p:nvSpPr>
          <p:cNvPr id="13" name="Rectangle 5"/>
          <p:cNvSpPr/>
          <p:nvPr/>
        </p:nvSpPr>
        <p:spPr>
          <a:xfrm>
            <a:off x="1155136" y="5595043"/>
            <a:ext cx="1166276" cy="53095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数据子集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1510162" y="1939668"/>
            <a:ext cx="1106079" cy="53807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模型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参数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3466421" y="4810467"/>
            <a:ext cx="1295400" cy="1391729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</a:rPr>
              <a:t>计算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algn="ctr"/>
            <a:r>
              <a:rPr lang="zh-CN" altLang="en-US" sz="2000" dirty="0">
                <a:solidFill>
                  <a:srgbClr val="0000FF"/>
                </a:solidFill>
              </a:rPr>
              <a:t>设备</a:t>
            </a:r>
          </a:p>
        </p:txBody>
      </p:sp>
      <p:sp>
        <p:nvSpPr>
          <p:cNvPr id="16" name="Rectangle 5"/>
          <p:cNvSpPr/>
          <p:nvPr/>
        </p:nvSpPr>
        <p:spPr>
          <a:xfrm>
            <a:off x="3530983" y="5595043"/>
            <a:ext cx="1166276" cy="53095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数据子集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3085422" y="1401596"/>
            <a:ext cx="1591061" cy="1219200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</a:rPr>
              <a:t>服务器</a:t>
            </a:r>
            <a:r>
              <a:rPr lang="en-US" altLang="zh-CN" sz="2000" dirty="0">
                <a:solidFill>
                  <a:srgbClr val="0000FF"/>
                </a:solidFill>
              </a:rPr>
              <a:t> 2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9" name="Rectangle 5"/>
          <p:cNvSpPr/>
          <p:nvPr/>
        </p:nvSpPr>
        <p:spPr>
          <a:xfrm>
            <a:off x="3350315" y="1939668"/>
            <a:ext cx="1106079" cy="53807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模型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参数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72200" y="1578114"/>
            <a:ext cx="449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000" u="sng" dirty="0">
                <a:solidFill>
                  <a:srgbClr val="FF0000"/>
                </a:solidFill>
              </a:rPr>
              <a:t>步骤</a:t>
            </a:r>
            <a:r>
              <a:rPr lang="en-US" altLang="zh-CN" sz="2000" u="sng" dirty="0">
                <a:solidFill>
                  <a:srgbClr val="FF0000"/>
                </a:solidFill>
              </a:rPr>
              <a:t> 1:</a:t>
            </a:r>
            <a:endParaRPr lang="en-US" altLang="zh-CN" sz="2000" dirty="0"/>
          </a:p>
          <a:p>
            <a:pPr marL="0" lvl="1"/>
            <a:r>
              <a:rPr lang="zh-CN" altLang="en-US" sz="2000" dirty="0"/>
              <a:t>计算设备从服务器获取最新参数</a:t>
            </a:r>
            <a:endParaRPr lang="en-US" altLang="zh-CN" sz="2000" dirty="0"/>
          </a:p>
        </p:txBody>
      </p:sp>
      <p:sp>
        <p:nvSpPr>
          <p:cNvPr id="21" name="Rectangle 5"/>
          <p:cNvSpPr/>
          <p:nvPr/>
        </p:nvSpPr>
        <p:spPr>
          <a:xfrm>
            <a:off x="3591181" y="4525796"/>
            <a:ext cx="1106079" cy="38567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模型参数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2" name="Rectangle 5"/>
          <p:cNvSpPr/>
          <p:nvPr/>
        </p:nvSpPr>
        <p:spPr>
          <a:xfrm>
            <a:off x="1215334" y="4525796"/>
            <a:ext cx="1106079" cy="38567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模型参数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72200" y="2581948"/>
            <a:ext cx="449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000" u="sng" dirty="0">
                <a:solidFill>
                  <a:srgbClr val="FF0000"/>
                </a:solidFill>
              </a:rPr>
              <a:t>步骤</a:t>
            </a:r>
            <a:r>
              <a:rPr lang="en-US" altLang="zh-CN" sz="2000" u="sng" dirty="0">
                <a:solidFill>
                  <a:srgbClr val="FF0000"/>
                </a:solidFill>
              </a:rPr>
              <a:t> 2:</a:t>
            </a:r>
            <a:endParaRPr lang="en-US" altLang="zh-CN" sz="2000" dirty="0"/>
          </a:p>
          <a:p>
            <a:pPr marL="0" lvl="1"/>
            <a:r>
              <a:rPr lang="zh-CN" altLang="en-US" sz="2000" dirty="0"/>
              <a:t>计算设备根据自己的数据子集，计算</a:t>
            </a:r>
            <a:r>
              <a:rPr lang="zh-CN" altLang="en-US" sz="2000" dirty="0">
                <a:solidFill>
                  <a:srgbClr val="0070C0"/>
                </a:solidFill>
              </a:rPr>
              <a:t>模型局部更新</a:t>
            </a:r>
            <a:endParaRPr lang="en-US" altLang="zh-CN" sz="2000" dirty="0">
              <a:solidFill>
                <a:srgbClr val="0070C0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>
            <a:off x="1215334" y="4068596"/>
            <a:ext cx="1106079" cy="4572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局部更新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5" name="Rectangle 5"/>
          <p:cNvSpPr/>
          <p:nvPr/>
        </p:nvSpPr>
        <p:spPr>
          <a:xfrm>
            <a:off x="3591181" y="4068596"/>
            <a:ext cx="1106079" cy="4572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局部更新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72200" y="3784938"/>
            <a:ext cx="449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000" u="sng" dirty="0">
                <a:solidFill>
                  <a:srgbClr val="FF0000"/>
                </a:solidFill>
              </a:rPr>
              <a:t>步骤</a:t>
            </a:r>
            <a:r>
              <a:rPr lang="en-US" altLang="zh-CN" sz="2000" u="sng" dirty="0">
                <a:solidFill>
                  <a:srgbClr val="FF0000"/>
                </a:solidFill>
              </a:rPr>
              <a:t> 3:</a:t>
            </a:r>
            <a:endParaRPr lang="en-US" altLang="zh-CN" sz="2000" dirty="0"/>
          </a:p>
          <a:p>
            <a:pPr marL="0" lvl="1"/>
            <a:r>
              <a:rPr lang="zh-CN" altLang="en-US" sz="2000" dirty="0"/>
              <a:t>计算设备发送各自模型局部更新</a:t>
            </a:r>
            <a:endParaRPr lang="en-US" altLang="zh-CN" sz="2000" dirty="0"/>
          </a:p>
          <a:p>
            <a:pPr marL="0" lvl="1"/>
            <a:r>
              <a:rPr lang="zh-CN" altLang="en-US" sz="2000" dirty="0"/>
              <a:t>服务器合并更新</a:t>
            </a:r>
            <a:endParaRPr lang="en-US" altLang="zh-CN" sz="2000" dirty="0"/>
          </a:p>
        </p:txBody>
      </p:sp>
      <p:sp>
        <p:nvSpPr>
          <p:cNvPr id="27" name="Rectangle 5"/>
          <p:cNvSpPr/>
          <p:nvPr/>
        </p:nvSpPr>
        <p:spPr>
          <a:xfrm>
            <a:off x="1409021" y="2774538"/>
            <a:ext cx="1337522" cy="45585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合并更新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72200" y="5007114"/>
            <a:ext cx="5105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000" u="sng" dirty="0">
                <a:solidFill>
                  <a:srgbClr val="FF0000"/>
                </a:solidFill>
              </a:rPr>
              <a:t>步骤</a:t>
            </a:r>
            <a:r>
              <a:rPr lang="en-US" altLang="zh-CN" sz="2000" u="sng" dirty="0">
                <a:solidFill>
                  <a:srgbClr val="FF0000"/>
                </a:solidFill>
              </a:rPr>
              <a:t> 4:</a:t>
            </a:r>
            <a:endParaRPr lang="en-US" altLang="zh-CN" sz="2000" dirty="0"/>
          </a:p>
          <a:p>
            <a:pPr marL="0" lvl="1"/>
            <a:r>
              <a:rPr lang="zh-CN" altLang="en-US" sz="2000" dirty="0"/>
              <a:t>服务器更新模型参数</a:t>
            </a:r>
            <a:endParaRPr lang="en-US" altLang="zh-CN" sz="2000" dirty="0"/>
          </a:p>
        </p:txBody>
      </p:sp>
      <p:cxnSp>
        <p:nvCxnSpPr>
          <p:cNvPr id="30" name="直接箭头连接符 29"/>
          <p:cNvCxnSpPr>
            <a:stCxn id="14" idx="2"/>
            <a:endCxn id="22" idx="0"/>
          </p:cNvCxnSpPr>
          <p:nvPr/>
        </p:nvCxnSpPr>
        <p:spPr bwMode="auto">
          <a:xfrm flipH="1">
            <a:off x="1768373" y="2477740"/>
            <a:ext cx="294828" cy="20480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32"/>
          <p:cNvCxnSpPr>
            <a:endCxn id="21" idx="0"/>
          </p:cNvCxnSpPr>
          <p:nvPr/>
        </p:nvCxnSpPr>
        <p:spPr bwMode="auto">
          <a:xfrm>
            <a:off x="2052152" y="2477740"/>
            <a:ext cx="2092069" cy="20480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>
            <a:stCxn id="19" idx="2"/>
            <a:endCxn id="24" idx="2"/>
          </p:cNvCxnSpPr>
          <p:nvPr/>
        </p:nvCxnSpPr>
        <p:spPr bwMode="auto">
          <a:xfrm flipH="1">
            <a:off x="1768374" y="2477740"/>
            <a:ext cx="2134981" cy="20480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5"/>
          <p:cNvSpPr/>
          <p:nvPr/>
        </p:nvSpPr>
        <p:spPr>
          <a:xfrm>
            <a:off x="3212190" y="2774538"/>
            <a:ext cx="1337522" cy="45585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合并更新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cxnSp>
        <p:nvCxnSpPr>
          <p:cNvPr id="42" name="直接箭头连接符 41"/>
          <p:cNvCxnSpPr>
            <a:endCxn id="25" idx="2"/>
          </p:cNvCxnSpPr>
          <p:nvPr/>
        </p:nvCxnSpPr>
        <p:spPr bwMode="auto">
          <a:xfrm>
            <a:off x="3903354" y="2477740"/>
            <a:ext cx="240866" cy="20480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44"/>
          <p:cNvCxnSpPr>
            <a:stCxn id="24" idx="0"/>
            <a:endCxn id="27" idx="2"/>
          </p:cNvCxnSpPr>
          <p:nvPr/>
        </p:nvCxnSpPr>
        <p:spPr bwMode="auto">
          <a:xfrm flipV="1">
            <a:off x="1768374" y="3230396"/>
            <a:ext cx="309409" cy="83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箭头连接符 47"/>
          <p:cNvCxnSpPr>
            <a:stCxn id="24" idx="0"/>
            <a:endCxn id="38" idx="2"/>
          </p:cNvCxnSpPr>
          <p:nvPr/>
        </p:nvCxnSpPr>
        <p:spPr bwMode="auto">
          <a:xfrm flipV="1">
            <a:off x="1768373" y="3230396"/>
            <a:ext cx="2112578" cy="83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>
            <a:stCxn id="25" idx="0"/>
            <a:endCxn id="27" idx="2"/>
          </p:cNvCxnSpPr>
          <p:nvPr/>
        </p:nvCxnSpPr>
        <p:spPr bwMode="auto">
          <a:xfrm flipH="1" flipV="1">
            <a:off x="2077782" y="3230396"/>
            <a:ext cx="2066438" cy="83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接箭头连接符 53"/>
          <p:cNvCxnSpPr>
            <a:stCxn id="25" idx="0"/>
            <a:endCxn id="38" idx="2"/>
          </p:cNvCxnSpPr>
          <p:nvPr/>
        </p:nvCxnSpPr>
        <p:spPr bwMode="auto">
          <a:xfrm flipH="1" flipV="1">
            <a:off x="3880952" y="3230396"/>
            <a:ext cx="263269" cy="83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曲线连接符 57"/>
          <p:cNvCxnSpPr>
            <a:cxnSpLocks/>
            <a:stCxn id="29" idx="1"/>
            <a:endCxn id="20" idx="1"/>
          </p:cNvCxnSpPr>
          <p:nvPr/>
        </p:nvCxnSpPr>
        <p:spPr bwMode="auto">
          <a:xfrm rot="10800000">
            <a:off x="6172200" y="1932057"/>
            <a:ext cx="12700" cy="3429000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123596" y="3521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重复</a:t>
            </a:r>
          </a:p>
        </p:txBody>
      </p:sp>
    </p:spTree>
    <p:extLst>
      <p:ext uri="{BB962C8B-B14F-4D97-AF65-F5344CB8AC3E}">
        <p14:creationId xmlns:p14="http://schemas.microsoft.com/office/powerpoint/2010/main" val="386379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9" grpId="0"/>
      <p:bldP spid="38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F7B47-306E-42C4-8006-1B9E5F3A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智算网络：区别于传统数据中心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026F99-E86F-4D21-9823-02C2609E4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大量小流 </a:t>
            </a:r>
            <a:r>
              <a:rPr lang="en-US" altLang="zh-CN" dirty="0"/>
              <a:t>+ </a:t>
            </a:r>
            <a:r>
              <a:rPr lang="zh-CN" altLang="en-US" dirty="0"/>
              <a:t>少量大流 </a:t>
            </a:r>
            <a:r>
              <a:rPr lang="en-US" altLang="zh-CN" dirty="0"/>
              <a:t>-&gt; </a:t>
            </a:r>
            <a:r>
              <a:rPr lang="zh-CN" altLang="en-US" dirty="0"/>
              <a:t>几乎全部是大流</a:t>
            </a:r>
            <a:endParaRPr lang="en-US" altLang="zh-CN" dirty="0"/>
          </a:p>
          <a:p>
            <a:r>
              <a:rPr lang="zh-CN" altLang="en-US" dirty="0"/>
              <a:t>突发流量 </a:t>
            </a:r>
            <a:r>
              <a:rPr lang="en-US" altLang="zh-CN" dirty="0"/>
              <a:t>-&gt; </a:t>
            </a:r>
            <a:r>
              <a:rPr lang="zh-CN" altLang="en-US" dirty="0"/>
              <a:t>具有一定周期性</a:t>
            </a:r>
            <a:endParaRPr lang="en-US" altLang="zh-CN" dirty="0"/>
          </a:p>
          <a:p>
            <a:r>
              <a:rPr lang="zh-CN" altLang="en-US" dirty="0"/>
              <a:t>每台主机一张</a:t>
            </a:r>
            <a:r>
              <a:rPr lang="en-US" altLang="zh-CN" dirty="0"/>
              <a:t>NIC -&gt; </a:t>
            </a:r>
            <a:r>
              <a:rPr lang="zh-CN" altLang="en-US" dirty="0"/>
              <a:t>每个</a:t>
            </a:r>
            <a:r>
              <a:rPr lang="en-US" altLang="zh-CN" dirty="0"/>
              <a:t>(</a:t>
            </a:r>
            <a:r>
              <a:rPr lang="zh-CN" altLang="en-US" dirty="0"/>
              <a:t>组</a:t>
            </a:r>
            <a:r>
              <a:rPr lang="en-US" altLang="zh-CN" dirty="0"/>
              <a:t>)GPU</a:t>
            </a:r>
            <a:r>
              <a:rPr lang="zh-CN" altLang="en-US" dirty="0"/>
              <a:t>一张</a:t>
            </a:r>
            <a:r>
              <a:rPr lang="en-US" altLang="zh-CN" dirty="0"/>
              <a:t>NIC</a:t>
            </a:r>
          </a:p>
          <a:p>
            <a:r>
              <a:rPr lang="zh-CN" altLang="en-US" dirty="0"/>
              <a:t>计算、通信重叠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6028E1-7363-49BC-9615-4D4F17D5F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D4F6E9-33B7-4DFE-BF64-7295AE29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581400"/>
            <a:ext cx="9296400" cy="25613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D5C3C2-4D5E-4354-B313-3650DBB29FC2}"/>
              </a:ext>
            </a:extLst>
          </p:cNvPr>
          <p:cNvSpPr/>
          <p:nvPr/>
        </p:nvSpPr>
        <p:spPr>
          <a:xfrm>
            <a:off x="7671152" y="6096000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图片来源：</a:t>
            </a:r>
            <a:r>
              <a:rPr lang="en-US" altLang="zh-CN" dirty="0">
                <a:latin typeface="ArialMT"/>
                <a:ea typeface="宋体" panose="02010600030101010101" pitchFamily="2" charset="-122"/>
              </a:rPr>
              <a:t>CASSINI [NSDI 24’]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06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33269-9D64-484C-BD58-00D9644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DE99-6E49-4F78-9784-328778CD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数据中心网络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新型网络软件系统</a:t>
            </a:r>
            <a:endParaRPr lang="en-US" altLang="zh-CN" dirty="0"/>
          </a:p>
          <a:p>
            <a:r>
              <a:rPr lang="zh-CN" altLang="en-US" dirty="0"/>
              <a:t>新型网络硬件系统</a:t>
            </a:r>
            <a:endParaRPr lang="en-US" altLang="zh-CN" dirty="0"/>
          </a:p>
          <a:p>
            <a:r>
              <a:rPr lang="zh-CN" altLang="en-US" dirty="0"/>
              <a:t>课程总结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6AE94-455D-42CD-BA8D-E31972020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1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CC7AD-5F9E-4B00-83A6-1D534CBF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智算网络主要问题：拓扑设计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2BA8C4-3677-4547-AD62-F0A5D462E6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8E46BB-C764-4419-B3CC-7DB4202A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55904"/>
            <a:ext cx="11506200" cy="29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D816B-1CD3-4AEA-A82F-94FBB2539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智算网络主要问题：拓扑设计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788E4A-BFED-4146-8484-088ADB4041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C4F9CA-1C49-4DF4-BA8E-423B62E5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4102339" cy="2476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795059-DEA4-4650-9F1D-D49146BC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644" y="1770359"/>
            <a:ext cx="7467600" cy="22885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F22BAC-A12D-45FC-8999-71838AF47223}"/>
              </a:ext>
            </a:extLst>
          </p:cNvPr>
          <p:cNvSpPr txBox="1"/>
          <p:nvPr/>
        </p:nvSpPr>
        <p:spPr>
          <a:xfrm>
            <a:off x="1199242" y="487680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Google</a:t>
            </a:r>
            <a:r>
              <a:rPr lang="zh-CN" altLang="en-US" dirty="0">
                <a:solidFill>
                  <a:srgbClr val="0070C0"/>
                </a:solidFill>
              </a:rPr>
              <a:t>：网格状网络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80F3A8-02D3-4E29-8C95-AF98F1477EFF}"/>
              </a:ext>
            </a:extLst>
          </p:cNvPr>
          <p:cNvSpPr txBox="1"/>
          <p:nvPr/>
        </p:nvSpPr>
        <p:spPr>
          <a:xfrm>
            <a:off x="7162800" y="48768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阿里巴巴：层次状网络</a:t>
            </a:r>
          </a:p>
        </p:txBody>
      </p:sp>
    </p:spTree>
    <p:extLst>
      <p:ext uri="{BB962C8B-B14F-4D97-AF65-F5344CB8AC3E}">
        <p14:creationId xmlns:p14="http://schemas.microsoft.com/office/powerpoint/2010/main" val="1043180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45AF8-EF68-46F7-B34F-9ABBBA43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智算网络主要问题：集合通信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2BCD1-9418-4B44-AAA5-A3E5F68A2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集合通信：一组计算单元</a:t>
            </a:r>
            <a:r>
              <a:rPr lang="zh-CN" altLang="en-US" dirty="0">
                <a:solidFill>
                  <a:srgbClr val="C00000"/>
                </a:solidFill>
              </a:rPr>
              <a:t>全体</a:t>
            </a:r>
            <a:r>
              <a:rPr lang="zh-CN" altLang="en-US" dirty="0"/>
              <a:t>参与的通信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9F19AC-4322-4CDD-9ACE-7B892504EC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4458BC-9515-47B6-BFF5-EDCC2633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59196"/>
            <a:ext cx="9296400" cy="3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47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45AF8-EF68-46F7-B34F-9ABBBA43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智算网络主要问题：流量调度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9F19AC-4322-4CDD-9ACE-7B892504EC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0B4588-6416-4312-97CF-DC09B98F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3" y="1752600"/>
            <a:ext cx="11823433" cy="20431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5878316-7BAE-4A4E-99B7-C4C383C70F1D}"/>
              </a:ext>
            </a:extLst>
          </p:cNvPr>
          <p:cNvSpPr/>
          <p:nvPr/>
        </p:nvSpPr>
        <p:spPr>
          <a:xfrm>
            <a:off x="2438400" y="4130727"/>
            <a:ext cx="6955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针对给定的拓扑和通信原语生成集合通信算法描述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6D6695-F60E-4BBC-BC92-6E3956595963}"/>
              </a:ext>
            </a:extLst>
          </p:cNvPr>
          <p:cNvSpPr/>
          <p:nvPr/>
        </p:nvSpPr>
        <p:spPr>
          <a:xfrm>
            <a:off x="9394150" y="4176893"/>
            <a:ext cx="2031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TACCL [NSDI 23]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014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33269-9D64-484C-BD58-00D9644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DE99-6E49-4F78-9784-328778CD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数据中心网络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新型网络软件系统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新型网络硬件系统</a:t>
            </a:r>
            <a:endParaRPr lang="en-US" altLang="zh-CN" dirty="0"/>
          </a:p>
          <a:p>
            <a:r>
              <a:rPr lang="zh-CN" altLang="en-US" dirty="0"/>
              <a:t>课程总结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6AE94-455D-42CD-BA8D-E31972020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38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FE3C8-0503-4A7E-B386-A4B6E42A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</a:t>
            </a:r>
            <a:r>
              <a:rPr lang="en-US" altLang="zh-CN" dirty="0"/>
              <a:t>Google QUIC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75E52D-A02C-4705-82E0-B6ACF5D4A2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6BE54453-F2DB-4803-9452-06C7588F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>
            <a:normAutofit fontScale="55000" lnSpcReduction="20000"/>
          </a:bodyPr>
          <a:lstStyle/>
          <a:p>
            <a:pPr marL="360363" indent="-360363">
              <a:lnSpc>
                <a:spcPct val="140000"/>
              </a:lnSpc>
            </a:pPr>
            <a:r>
              <a:rPr lang="zh-CN" altLang="en-US" sz="3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传统的传输架构</a:t>
            </a:r>
            <a:endParaRPr lang="en-US" altLang="zh-CN" sz="3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4213" lvl="1" indent="-360363">
              <a:lnSpc>
                <a:spcPct val="140000"/>
              </a:lnSpc>
            </a:pPr>
            <a:r>
              <a:rPr lang="en-US" altLang="zh-CN" sz="3200" dirty="0"/>
              <a:t>TCP</a:t>
            </a:r>
            <a:r>
              <a:rPr lang="zh-CN" altLang="en-US" sz="3200" dirty="0"/>
              <a:t>提供数据传输服务</a:t>
            </a:r>
            <a:endParaRPr lang="en-US" altLang="zh-CN" sz="3200" dirty="0"/>
          </a:p>
          <a:p>
            <a:pPr marL="684213" lvl="1" indent="-360363">
              <a:lnSpc>
                <a:spcPct val="140000"/>
              </a:lnSpc>
            </a:pPr>
            <a:r>
              <a:rPr lang="en-US" altLang="zh-CN" sz="3200" dirty="0"/>
              <a:t>TLS</a:t>
            </a:r>
            <a:r>
              <a:rPr lang="zh-CN" altLang="en-US" sz="3200" dirty="0"/>
              <a:t>（传输层安全性协议）对数据进行加密</a:t>
            </a:r>
            <a:endParaRPr lang="en-US" altLang="zh-CN" sz="3200" dirty="0"/>
          </a:p>
          <a:p>
            <a:pPr marL="684213" lvl="1" indent="-360363">
              <a:lnSpc>
                <a:spcPct val="140000"/>
              </a:lnSpc>
            </a:pPr>
            <a:r>
              <a:rPr lang="en-US" altLang="zh-CN" sz="3200" dirty="0"/>
              <a:t>HTTP</a:t>
            </a:r>
            <a:r>
              <a:rPr lang="zh-CN" altLang="en-US" sz="3200" dirty="0"/>
              <a:t>协议定义如何发起请求</a:t>
            </a:r>
            <a:r>
              <a:rPr lang="en-US" altLang="zh-CN" sz="3200" dirty="0"/>
              <a:t>-</a:t>
            </a:r>
            <a:r>
              <a:rPr lang="zh-CN" altLang="en-US" sz="3200" dirty="0"/>
              <a:t>响应请求</a:t>
            </a:r>
            <a:endParaRPr lang="en-US" altLang="zh-CN" sz="3200" dirty="0"/>
          </a:p>
          <a:p>
            <a:pPr marL="684213" lvl="1" indent="-360363">
              <a:lnSpc>
                <a:spcPct val="140000"/>
              </a:lnSpc>
            </a:pPr>
            <a:r>
              <a:rPr lang="zh-CN" altLang="en-US" sz="3200" dirty="0"/>
              <a:t>应用在</a:t>
            </a:r>
            <a:r>
              <a:rPr lang="en-US" altLang="zh-CN" sz="3200" dirty="0"/>
              <a:t>HTTP</a:t>
            </a:r>
            <a:r>
              <a:rPr lang="zh-CN" altLang="en-US" sz="3200" dirty="0"/>
              <a:t>之上实现</a:t>
            </a:r>
            <a:endParaRPr lang="en-US" altLang="zh-CN" sz="3200" dirty="0"/>
          </a:p>
          <a:p>
            <a:pPr marL="360363" indent="-360363">
              <a:lnSpc>
                <a:spcPct val="140000"/>
              </a:lnSpc>
            </a:pPr>
            <a:r>
              <a:rPr lang="zh-CN" altLang="en-US" sz="3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</a:t>
            </a:r>
            <a:r>
              <a:rPr lang="zh-CN" altLang="en-US" sz="3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的传输架构</a:t>
            </a:r>
            <a:endParaRPr lang="en-US" altLang="zh-CN" sz="3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4213" lvl="1" indent="-360363">
              <a:lnSpc>
                <a:spcPct val="14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替代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TLS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和部分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的功能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363" indent="-360363">
              <a:lnSpc>
                <a:spcPct val="140000"/>
              </a:lnSpc>
            </a:pPr>
            <a:r>
              <a:rPr lang="en-US" altLang="zh-CN" sz="3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QUIC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实现在用户态中</a:t>
            </a:r>
            <a:endParaRPr lang="en-US" altLang="zh-CN" sz="3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4213" lvl="1" indent="-360363">
              <a:lnSpc>
                <a:spcPct val="14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底层基于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4213" lvl="1" indent="-360363">
              <a:lnSpc>
                <a:spcPct val="13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拥塞控制是模块化的，可以方便地使用各种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拥塞控制算法，如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CUBIC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DF1358C-9168-4022-85CA-EDC473534971}"/>
              </a:ext>
            </a:extLst>
          </p:cNvPr>
          <p:cNvGrpSpPr/>
          <p:nvPr/>
        </p:nvGrpSpPr>
        <p:grpSpPr>
          <a:xfrm>
            <a:off x="6239435" y="1765599"/>
            <a:ext cx="5517208" cy="3567415"/>
            <a:chOff x="1307508" y="1817911"/>
            <a:chExt cx="9360491" cy="39768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891787E-0998-467B-8297-54999E362D88}"/>
                </a:ext>
              </a:extLst>
            </p:cNvPr>
            <p:cNvGrpSpPr/>
            <p:nvPr/>
          </p:nvGrpSpPr>
          <p:grpSpPr>
            <a:xfrm>
              <a:off x="1307508" y="1817911"/>
              <a:ext cx="3918858" cy="3385459"/>
              <a:chOff x="576941" y="1752599"/>
              <a:chExt cx="3918858" cy="2873810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A9399AFC-6636-45AC-8FCB-0A7BFA630485}"/>
                  </a:ext>
                </a:extLst>
              </p:cNvPr>
              <p:cNvGrpSpPr/>
              <p:nvPr/>
            </p:nvGrpSpPr>
            <p:grpSpPr>
              <a:xfrm>
                <a:off x="576941" y="1752599"/>
                <a:ext cx="3918858" cy="1153883"/>
                <a:chOff x="685798" y="1349829"/>
                <a:chExt cx="3918858" cy="1153883"/>
              </a:xfrm>
            </p:grpSpPr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7108988C-5C15-43CD-8127-7BFF7440224C}"/>
                    </a:ext>
                  </a:extLst>
                </p:cNvPr>
                <p:cNvSpPr/>
                <p:nvPr/>
              </p:nvSpPr>
              <p:spPr>
                <a:xfrm>
                  <a:off x="685799" y="1349829"/>
                  <a:ext cx="3918857" cy="576942"/>
                </a:xfrm>
                <a:prstGeom prst="roundRect">
                  <a:avLst/>
                </a:prstGeom>
                <a:solidFill>
                  <a:srgbClr val="FFE599"/>
                </a:solidFill>
                <a:ln w="28575">
                  <a:solidFill>
                    <a:srgbClr val="7D7D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应用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 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浏览器；</a:t>
                  </a:r>
                  <a:endPara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短视频；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4FEA4BD4-8711-4CBD-B3B1-6F8F8F7FE7F8}"/>
                    </a:ext>
                  </a:extLst>
                </p:cNvPr>
                <p:cNvSpPr/>
                <p:nvPr/>
              </p:nvSpPr>
              <p:spPr>
                <a:xfrm>
                  <a:off x="685798" y="1926770"/>
                  <a:ext cx="3918857" cy="576942"/>
                </a:xfrm>
                <a:prstGeom prst="roundRect">
                  <a:avLst/>
                </a:prstGeom>
                <a:solidFill>
                  <a:srgbClr val="FFE599"/>
                </a:solidFill>
                <a:ln w="28575">
                  <a:solidFill>
                    <a:srgbClr val="7D7D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HTTP/2</a:t>
                  </a:r>
                  <a:endPara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69889DC9-715F-41B7-B7A8-FF8DE304A158}"/>
                  </a:ext>
                </a:extLst>
              </p:cNvPr>
              <p:cNvSpPr/>
              <p:nvPr/>
            </p:nvSpPr>
            <p:spPr>
              <a:xfrm>
                <a:off x="576942" y="2906476"/>
                <a:ext cx="3918857" cy="576942"/>
              </a:xfrm>
              <a:prstGeom prst="roundRect">
                <a:avLst/>
              </a:prstGeom>
              <a:solidFill>
                <a:srgbClr val="FFE599"/>
              </a:solidFill>
              <a:ln w="28575">
                <a:solidFill>
                  <a:srgbClr val="7D7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TLS(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传输层安全性协议</a:t>
                </a: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7037A786-2604-40C0-B4ED-C0B65F3081C4}"/>
                  </a:ext>
                </a:extLst>
              </p:cNvPr>
              <p:cNvSpPr/>
              <p:nvPr/>
            </p:nvSpPr>
            <p:spPr>
              <a:xfrm>
                <a:off x="576942" y="3472544"/>
                <a:ext cx="3918857" cy="576942"/>
              </a:xfrm>
              <a:prstGeom prst="roundRect">
                <a:avLst/>
              </a:prstGeom>
              <a:solidFill>
                <a:srgbClr val="FFE599"/>
              </a:solidFill>
              <a:ln w="28575">
                <a:solidFill>
                  <a:srgbClr val="7D7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TCP</a:t>
                </a:r>
                <a:endPara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5247FA16-17E4-4E71-9B90-12F2057EC0D9}"/>
                  </a:ext>
                </a:extLst>
              </p:cNvPr>
              <p:cNvSpPr/>
              <p:nvPr/>
            </p:nvSpPr>
            <p:spPr>
              <a:xfrm>
                <a:off x="576943" y="4049467"/>
                <a:ext cx="3918856" cy="576942"/>
              </a:xfrm>
              <a:prstGeom prst="roundRect">
                <a:avLst/>
              </a:prstGeom>
              <a:solidFill>
                <a:srgbClr val="FFE599"/>
              </a:solidFill>
              <a:ln w="28575">
                <a:solidFill>
                  <a:srgbClr val="7D7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</a:t>
                </a:r>
                <a:endPara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D6F9941-6656-42A9-BC2D-50834AEA0E7D}"/>
                </a:ext>
              </a:extLst>
            </p:cNvPr>
            <p:cNvGrpSpPr/>
            <p:nvPr/>
          </p:nvGrpSpPr>
          <p:grpSpPr>
            <a:xfrm>
              <a:off x="6749141" y="1817911"/>
              <a:ext cx="3918858" cy="3385458"/>
              <a:chOff x="576941" y="1752599"/>
              <a:chExt cx="3918858" cy="2873810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46F58A86-AA52-4F93-B9B9-FE4ED3B23675}"/>
                  </a:ext>
                </a:extLst>
              </p:cNvPr>
              <p:cNvGrpSpPr/>
              <p:nvPr/>
            </p:nvGrpSpPr>
            <p:grpSpPr>
              <a:xfrm>
                <a:off x="576941" y="1752599"/>
                <a:ext cx="3918858" cy="947040"/>
                <a:chOff x="685798" y="1349829"/>
                <a:chExt cx="3918858" cy="947040"/>
              </a:xfrm>
            </p:grpSpPr>
            <p:sp>
              <p:nvSpPr>
                <p:cNvPr id="35" name="矩形: 圆角 34">
                  <a:extLst>
                    <a:ext uri="{FF2B5EF4-FFF2-40B4-BE49-F238E27FC236}">
                      <a16:creationId xmlns:a16="http://schemas.microsoft.com/office/drawing/2014/main" id="{5DA51C41-4078-49E4-B764-28B3E88BE56D}"/>
                    </a:ext>
                  </a:extLst>
                </p:cNvPr>
                <p:cNvSpPr/>
                <p:nvPr/>
              </p:nvSpPr>
              <p:spPr>
                <a:xfrm>
                  <a:off x="685799" y="1349829"/>
                  <a:ext cx="3918857" cy="576942"/>
                </a:xfrm>
                <a:prstGeom prst="roundRect">
                  <a:avLst/>
                </a:prstGeom>
                <a:solidFill>
                  <a:srgbClr val="FFE599"/>
                </a:solidFill>
                <a:ln w="28575">
                  <a:solidFill>
                    <a:srgbClr val="7D7D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应用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 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浏览器；</a:t>
                  </a:r>
                  <a:endPara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短视频；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8E73B18B-1824-4132-8065-CDF64A6B16BF}"/>
                    </a:ext>
                  </a:extLst>
                </p:cNvPr>
                <p:cNvSpPr/>
                <p:nvPr/>
              </p:nvSpPr>
              <p:spPr>
                <a:xfrm>
                  <a:off x="685798" y="1926771"/>
                  <a:ext cx="3918857" cy="370098"/>
                </a:xfrm>
                <a:prstGeom prst="roundRect">
                  <a:avLst/>
                </a:prstGeom>
                <a:solidFill>
                  <a:srgbClr val="FFE599"/>
                </a:solidFill>
                <a:ln w="28575">
                  <a:solidFill>
                    <a:srgbClr val="7D7D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HTTP over QUIC</a:t>
                  </a:r>
                  <a:endPara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04FA529D-7E5D-4710-8C84-DC55C03AC5F6}"/>
                  </a:ext>
                </a:extLst>
              </p:cNvPr>
              <p:cNvSpPr/>
              <p:nvPr/>
            </p:nvSpPr>
            <p:spPr>
              <a:xfrm>
                <a:off x="576942" y="2699639"/>
                <a:ext cx="3918857" cy="979731"/>
              </a:xfrm>
              <a:prstGeom prst="roundRect">
                <a:avLst/>
              </a:prstGeom>
              <a:solidFill>
                <a:srgbClr val="E06666"/>
              </a:solidFill>
              <a:ln w="28575">
                <a:solidFill>
                  <a:srgbClr val="7D7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QUIC</a:t>
                </a:r>
                <a:endPara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6A3CACB0-E747-4567-B013-D800208602CC}"/>
                  </a:ext>
                </a:extLst>
              </p:cNvPr>
              <p:cNvSpPr/>
              <p:nvPr/>
            </p:nvSpPr>
            <p:spPr>
              <a:xfrm>
                <a:off x="576942" y="3679370"/>
                <a:ext cx="3918857" cy="370115"/>
              </a:xfrm>
              <a:prstGeom prst="roundRect">
                <a:avLst/>
              </a:prstGeom>
              <a:solidFill>
                <a:srgbClr val="FFE599"/>
              </a:solidFill>
              <a:ln w="28575">
                <a:solidFill>
                  <a:srgbClr val="7D7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UDP</a:t>
                </a:r>
                <a:endPara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0CE4FF47-18C0-4F6E-A86A-22B1A9DD61D5}"/>
                  </a:ext>
                </a:extLst>
              </p:cNvPr>
              <p:cNvSpPr/>
              <p:nvPr/>
            </p:nvSpPr>
            <p:spPr>
              <a:xfrm>
                <a:off x="576942" y="4049467"/>
                <a:ext cx="3918857" cy="576942"/>
              </a:xfrm>
              <a:prstGeom prst="roundRect">
                <a:avLst/>
              </a:prstGeom>
              <a:solidFill>
                <a:srgbClr val="FFE599"/>
              </a:solidFill>
              <a:ln w="28575">
                <a:solidFill>
                  <a:srgbClr val="7D7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</a:t>
                </a:r>
                <a:endPara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16858AE-6FC6-4E21-AA8D-CDCF2EE5BE33}"/>
                </a:ext>
              </a:extLst>
            </p:cNvPr>
            <p:cNvSpPr txBox="1"/>
            <p:nvPr/>
          </p:nvSpPr>
          <p:spPr>
            <a:xfrm>
              <a:off x="1341281" y="5387086"/>
              <a:ext cx="3885083" cy="407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TCP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的传输架构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61F0421-0B8D-4AA3-877C-B16FD421B6C1}"/>
                </a:ext>
              </a:extLst>
            </p:cNvPr>
            <p:cNvSpPr txBox="1"/>
            <p:nvPr/>
          </p:nvSpPr>
          <p:spPr>
            <a:xfrm>
              <a:off x="6630715" y="5347692"/>
              <a:ext cx="4037283" cy="407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QUIC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的传输架构</a:t>
              </a: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C47D370C-62F8-4084-972E-6BF6AE44D0A1}"/>
                </a:ext>
              </a:extLst>
            </p:cNvPr>
            <p:cNvSpPr/>
            <p:nvPr/>
          </p:nvSpPr>
          <p:spPr>
            <a:xfrm>
              <a:off x="5340664" y="3177223"/>
              <a:ext cx="1294178" cy="747211"/>
            </a:xfrm>
            <a:prstGeom prst="rightArrow">
              <a:avLst/>
            </a:prstGeom>
            <a:solidFill>
              <a:srgbClr val="FFE5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5719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C50AB-B094-446F-9EFE-88633D6D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网络协议栈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04728B-FFB6-444F-8CA8-87A710A84B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873A01-FBB8-45AE-83A7-0354CEDA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7800"/>
            <a:ext cx="9056913" cy="42560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796872-184E-4EDE-8287-78295557D08D}"/>
              </a:ext>
            </a:extLst>
          </p:cNvPr>
          <p:cNvSpPr txBox="1"/>
          <p:nvPr/>
        </p:nvSpPr>
        <p:spPr>
          <a:xfrm>
            <a:off x="3124200" y="5867400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性能开销：系统调用、数据拷贝、通用（但不必要）的处理功能</a:t>
            </a:r>
          </a:p>
        </p:txBody>
      </p:sp>
    </p:spTree>
    <p:extLst>
      <p:ext uri="{BB962C8B-B14F-4D97-AF65-F5344CB8AC3E}">
        <p14:creationId xmlns:p14="http://schemas.microsoft.com/office/powerpoint/2010/main" val="1281240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64DF3-28C9-4AFC-8014-D0766DC5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传统协议栈的性能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136F0-30AC-4206-A402-F14F2811A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很长一段时间，协议栈的性能没有得到重视</a:t>
            </a:r>
            <a:endParaRPr lang="en-US" altLang="zh-CN" dirty="0"/>
          </a:p>
          <a:p>
            <a:pPr lvl="1"/>
            <a:r>
              <a:rPr lang="zh-CN" altLang="en-US" dirty="0"/>
              <a:t>因为网络自身不够快</a:t>
            </a:r>
            <a:endParaRPr lang="en-US" altLang="zh-CN" dirty="0"/>
          </a:p>
          <a:p>
            <a:r>
              <a:rPr lang="zh-CN" altLang="en-US" dirty="0"/>
              <a:t>但如今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AB47CA-5A40-409A-B55E-6E30EBE92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2290" name="Picture 2" descr="The past, present and future of Ethernet speeds [2]. | Download Scientific  Diagram">
            <a:extLst>
              <a:ext uri="{FF2B5EF4-FFF2-40B4-BE49-F238E27FC236}">
                <a16:creationId xmlns:a16="http://schemas.microsoft.com/office/drawing/2014/main" id="{F8B2B2EE-8787-4526-8F09-2BE6F5DC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615505"/>
            <a:ext cx="526732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F50318-86F5-41C2-9CF0-0FBF9FB1EE1C}"/>
              </a:ext>
            </a:extLst>
          </p:cNvPr>
          <p:cNvSpPr txBox="1"/>
          <p:nvPr/>
        </p:nvSpPr>
        <p:spPr>
          <a:xfrm>
            <a:off x="8382000" y="2466465"/>
            <a:ext cx="291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对比：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DDR4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en-US" altLang="zh-CN" dirty="0">
                <a:solidFill>
                  <a:srgbClr val="0070C0"/>
                </a:solidFill>
              </a:rPr>
              <a:t>25.6 GB/s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PCIE 3.0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en-US" altLang="zh-CN" dirty="0">
                <a:solidFill>
                  <a:srgbClr val="0070C0"/>
                </a:solidFill>
              </a:rPr>
              <a:t>1GB/s * 16</a:t>
            </a:r>
            <a:r>
              <a:rPr lang="zh-CN" altLang="en-US" dirty="0">
                <a:solidFill>
                  <a:srgbClr val="0070C0"/>
                </a:solidFill>
              </a:rPr>
              <a:t>通道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PCIE 4.0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en-US" altLang="zh-CN" dirty="0">
                <a:solidFill>
                  <a:srgbClr val="0070C0"/>
                </a:solidFill>
              </a:rPr>
              <a:t>2GB/s * 16</a:t>
            </a:r>
            <a:r>
              <a:rPr lang="zh-CN" altLang="en-US" dirty="0">
                <a:solidFill>
                  <a:srgbClr val="0070C0"/>
                </a:solidFill>
              </a:rPr>
              <a:t>通道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245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A9F51-3CF4-4337-98D8-FF641BAD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用户态</a:t>
            </a:r>
            <a:r>
              <a:rPr lang="en-US" altLang="zh-CN" dirty="0"/>
              <a:t>I/O</a:t>
            </a:r>
            <a:r>
              <a:rPr lang="zh-CN" altLang="en-US" dirty="0"/>
              <a:t>：</a:t>
            </a:r>
            <a:r>
              <a:rPr lang="en-US" altLang="zh-CN" dirty="0"/>
              <a:t>Intel DPDK (Data Plane Development Kit)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92155B-82A7-459D-96ED-E994CB1D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zh-CN" altLang="en-US" dirty="0"/>
              <a:t>用户程序直接与网卡进行以太网层发送</a:t>
            </a:r>
            <a:r>
              <a:rPr lang="en-US" altLang="zh-CN" dirty="0"/>
              <a:t>/</a:t>
            </a:r>
            <a:r>
              <a:rPr lang="zh-CN" altLang="en-US" dirty="0"/>
              <a:t>接收（可自定义网络层、传输层功能）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4C1BBE-7DED-4C66-8FB3-5D2ACE476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97335A-73FF-43F7-A15F-AA376AB47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209800"/>
            <a:ext cx="7543800" cy="42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7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1FFEB-01ED-4412-8C4F-A6687E9F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DPDK (Data Plane Development Kit)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BFCDA9-2FA7-464D-840F-441E6FFCE4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6117AC-B85E-44DD-90EF-D8070A96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133600"/>
            <a:ext cx="8496300" cy="419604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F58886E-C923-4AB1-B04B-AC550DFEE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zh-CN" altLang="en-US" dirty="0"/>
              <a:t>各类高性能库函数</a:t>
            </a:r>
          </a:p>
        </p:txBody>
      </p:sp>
    </p:spTree>
    <p:extLst>
      <p:ext uri="{BB962C8B-B14F-4D97-AF65-F5344CB8AC3E}">
        <p14:creationId xmlns:p14="http://schemas.microsoft.com/office/powerpoint/2010/main" val="374900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EC91-D55E-47B7-ACF8-90091EE3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数据中心网络：典型架构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5C2C83-900A-4B0C-BE47-2BA7D61B9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分层架构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7903CA-DAEE-4442-815A-D163792E41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5E2ECC-46B4-4A95-8299-6BFD450A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589317"/>
            <a:ext cx="6025006" cy="42436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AC7164-3EE5-411F-AD0A-ADF1AB6A7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53369"/>
            <a:ext cx="4943463" cy="2397791"/>
          </a:xfrm>
          <a:prstGeom prst="rect">
            <a:avLst/>
          </a:prstGeom>
        </p:spPr>
      </p:pic>
      <p:sp>
        <p:nvSpPr>
          <p:cNvPr id="7" name="右大括号 6">
            <a:extLst>
              <a:ext uri="{FF2B5EF4-FFF2-40B4-BE49-F238E27FC236}">
                <a16:creationId xmlns:a16="http://schemas.microsoft.com/office/drawing/2014/main" id="{399D6081-0961-412A-BDD0-947C4E07EB71}"/>
              </a:ext>
            </a:extLst>
          </p:cNvPr>
          <p:cNvSpPr/>
          <p:nvPr/>
        </p:nvSpPr>
        <p:spPr bwMode="auto">
          <a:xfrm>
            <a:off x="5415406" y="3740420"/>
            <a:ext cx="451994" cy="2286000"/>
          </a:xfrm>
          <a:prstGeom prst="rightBrace">
            <a:avLst>
              <a:gd name="adj1" fmla="val 13588"/>
              <a:gd name="adj2" fmla="val 50000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027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0DB57-6AB5-48F1-80E0-91736BFB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DPDK (Data Plane Development Kit)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C0529-7D4E-4893-80C5-681E1381D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面向现代处理器架构的优化</a:t>
            </a:r>
            <a:endParaRPr lang="en-US" altLang="zh-CN" dirty="0"/>
          </a:p>
          <a:p>
            <a:r>
              <a:rPr lang="en-US" altLang="zh-CN" dirty="0"/>
              <a:t>Cache miss</a:t>
            </a:r>
          </a:p>
          <a:p>
            <a:r>
              <a:rPr lang="en-US" altLang="zh-CN" dirty="0"/>
              <a:t>NUMA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9C8C7F-B3F1-4A4A-A632-B56E0BB2E7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E43C4C-84C1-437D-8F3A-2186DE9B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653285"/>
            <a:ext cx="4897594" cy="44728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4A4380-4730-46C8-BF0B-27DEBBD0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743200"/>
            <a:ext cx="2820735" cy="23028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717FCD-2E9B-462C-A9D5-40E080052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99" y="5076169"/>
            <a:ext cx="2820735" cy="11248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075740-5831-412F-85CB-0596B5F78310}"/>
              </a:ext>
            </a:extLst>
          </p:cNvPr>
          <p:cNvSpPr txBox="1"/>
          <p:nvPr/>
        </p:nvSpPr>
        <p:spPr>
          <a:xfrm>
            <a:off x="2371438" y="23738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许多常用的数据结构与算法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559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A9F90-42BD-458B-A8D3-B62C810D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新型的网络协议栈架构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3875F4-FEB2-4CEB-AF80-C861525A2B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C51687-F36D-4343-8C70-1773B84AF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726603"/>
            <a:ext cx="11658600" cy="27243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1D4B3E-4367-4758-B213-2938E87C7BE8}"/>
              </a:ext>
            </a:extLst>
          </p:cNvPr>
          <p:cNvSpPr txBox="1"/>
          <p:nvPr/>
        </p:nvSpPr>
        <p:spPr>
          <a:xfrm>
            <a:off x="371062" y="5203133"/>
            <a:ext cx="261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架构</a:t>
            </a:r>
            <a:r>
              <a:rPr lang="en-US" altLang="zh-CN" dirty="0"/>
              <a:t>1</a:t>
            </a:r>
            <a:r>
              <a:rPr lang="zh-CN" altLang="en-US" dirty="0"/>
              <a:t>：单一内核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8B1914-1AFB-49C1-9687-B859ABF3EC13}"/>
              </a:ext>
            </a:extLst>
          </p:cNvPr>
          <p:cNvSpPr txBox="1"/>
          <p:nvPr/>
        </p:nvSpPr>
        <p:spPr>
          <a:xfrm>
            <a:off x="3822425" y="520313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架构</a:t>
            </a:r>
            <a:r>
              <a:rPr lang="en-US" altLang="zh-CN" dirty="0"/>
              <a:t>2</a:t>
            </a:r>
            <a:r>
              <a:rPr lang="zh-CN" altLang="en-US" dirty="0"/>
              <a:t>：应用内网络库（无内核）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FEA8FE-264A-49FD-9FE8-2FC906E1D7B3}"/>
              </a:ext>
            </a:extLst>
          </p:cNvPr>
          <p:cNvSpPr txBox="1"/>
          <p:nvPr/>
        </p:nvSpPr>
        <p:spPr>
          <a:xfrm>
            <a:off x="8382000" y="5203133"/>
            <a:ext cx="261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架构</a:t>
            </a:r>
            <a:r>
              <a:rPr lang="en-US" altLang="zh-CN" dirty="0"/>
              <a:t>3</a:t>
            </a:r>
            <a:r>
              <a:rPr lang="zh-CN" altLang="en-US" dirty="0"/>
              <a:t>：微内核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9C3AB-75C8-4948-BB2E-C7771D83CDA6}"/>
              </a:ext>
            </a:extLst>
          </p:cNvPr>
          <p:cNvSpPr txBox="1"/>
          <p:nvPr/>
        </p:nvSpPr>
        <p:spPr>
          <a:xfrm>
            <a:off x="4020381" y="595529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至今仍有许多前沿问题待解决</a:t>
            </a:r>
          </a:p>
        </p:txBody>
      </p:sp>
    </p:spTree>
    <p:extLst>
      <p:ext uri="{BB962C8B-B14F-4D97-AF65-F5344CB8AC3E}">
        <p14:creationId xmlns:p14="http://schemas.microsoft.com/office/powerpoint/2010/main" val="1533502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C03B8-E9F9-4CBC-8EE1-A962FA7B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近年来的新型网络协议栈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D24DB0-303D-4851-AE08-B925953BA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ED4CA4-25BB-4E0E-9392-89BB82F1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3" y="1417638"/>
            <a:ext cx="11887200" cy="47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33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D009E-4808-41BE-93F1-2EDA8AF1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Labs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313E-5B5F-4A32-A746-15AEBD737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DPDK: </a:t>
            </a:r>
            <a:r>
              <a:rPr lang="en-US" altLang="zh-CN" dirty="0">
                <a:hlinkClick r:id="rId2"/>
              </a:rPr>
              <a:t>https://github.com/N2-Sys/Lab-DPDK-l3-forward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OmniStack</a:t>
            </a:r>
            <a:r>
              <a:rPr lang="en-US" altLang="zh-CN"/>
              <a:t>: </a:t>
            </a:r>
            <a:r>
              <a:rPr lang="en-US" altLang="zh-CN">
                <a:hlinkClick r:id="rId3"/>
              </a:rPr>
              <a:t>https://github.com/N2-Sys/OmniStack-edu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F6F71C-5441-4A4B-845A-89007D3E02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34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33269-9D64-484C-BD58-00D9644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DE99-6E49-4F78-9784-328778CD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数据中心网络</a:t>
            </a:r>
            <a:endParaRPr lang="en-US" altLang="zh-CN" dirty="0"/>
          </a:p>
          <a:p>
            <a:r>
              <a:rPr lang="zh-CN" altLang="en-US" dirty="0"/>
              <a:t>新型网络软件系统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新型网络硬件系统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课程总结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6AE94-455D-42CD-BA8D-E31972020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19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Introduction to RDMA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0865-0897-4B58-84FA-CD22BCD6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</a:rPr>
              <a:t>背景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</a:rPr>
              <a:t>数据中心：低延迟通信需求</a:t>
            </a:r>
            <a:endParaRPr lang="en-US" altLang="zh-CN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RDMA (Remote direct memory access)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</a:rPr>
              <a:t>直接读写远程主机上的内存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</a:rPr>
              <a:t>绕过通信双方操作系统内核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</a:rPr>
              <a:t>通信过程中，零数据拷贝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</a:rPr>
              <a:t>几乎不需要</a:t>
            </a:r>
            <a:r>
              <a:rPr lang="en-US" altLang="zh-CN" dirty="0">
                <a:latin typeface="Calibri" panose="020F0502020204030204" pitchFamily="34" charset="0"/>
              </a:rPr>
              <a:t>CPU</a:t>
            </a:r>
            <a:r>
              <a:rPr lang="zh-CN" altLang="en-US" dirty="0">
                <a:latin typeface="Calibri" panose="020F0502020204030204" pitchFamily="34" charset="0"/>
              </a:rPr>
              <a:t>参与</a:t>
            </a:r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2D05A6-E280-4686-A54F-CEB6E9FE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473" y="3525453"/>
            <a:ext cx="3937571" cy="2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0865-0897-4B58-84FA-CD22BCD6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InfiniBand</a:t>
            </a:r>
            <a:r>
              <a:rPr lang="zh-CN" altLang="en-US" dirty="0">
                <a:latin typeface="Calibri" panose="020F0502020204030204" pitchFamily="34" charset="0"/>
              </a:rPr>
              <a:t>：全新的互联技术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</a:rPr>
              <a:t>独立的物理层、链路层协议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</a:rPr>
              <a:t>提供</a:t>
            </a:r>
            <a:r>
              <a:rPr lang="en-US" altLang="zh-CN" dirty="0">
                <a:latin typeface="Calibri" panose="020F0502020204030204" pitchFamily="34" charset="0"/>
              </a:rPr>
              <a:t>high-</a:t>
            </a:r>
            <a:r>
              <a:rPr lang="en-US" altLang="zh-CN" dirty="0" err="1">
                <a:latin typeface="Calibri" panose="020F0502020204030204" pitchFamily="34" charset="0"/>
              </a:rPr>
              <a:t>levl</a:t>
            </a:r>
            <a:r>
              <a:rPr lang="en-US" altLang="zh-CN" dirty="0">
                <a:latin typeface="Calibri" panose="020F0502020204030204" pitchFamily="34" charset="0"/>
              </a:rPr>
              <a:t> API</a:t>
            </a:r>
            <a:r>
              <a:rPr lang="zh-CN" altLang="en-US" dirty="0">
                <a:latin typeface="Calibri" panose="020F0502020204030204" pitchFamily="34" charset="0"/>
              </a:rPr>
              <a:t>供应用程序调用，称为</a:t>
            </a:r>
            <a:r>
              <a:rPr lang="en-US" altLang="zh-CN" dirty="0">
                <a:latin typeface="Calibri" panose="020F0502020204030204" pitchFamily="34" charset="0"/>
              </a:rPr>
              <a:t>InfiniBand Verbs API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</a:rPr>
              <a:t>高速、低延迟、低</a:t>
            </a:r>
            <a:r>
              <a:rPr lang="en-US" altLang="zh-CN" dirty="0">
                <a:latin typeface="Calibri" panose="020F0502020204030204" pitchFamily="34" charset="0"/>
              </a:rPr>
              <a:t>CPU</a:t>
            </a:r>
            <a:r>
              <a:rPr lang="zh-CN" altLang="en-US" dirty="0">
                <a:latin typeface="Calibri" panose="020F0502020204030204" pitchFamily="34" charset="0"/>
              </a:rPr>
              <a:t>占用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</a:rPr>
              <a:t>与以太网不兼容</a:t>
            </a:r>
            <a:endParaRPr lang="en-US" altLang="zh-CN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libri" panose="020F0502020204030204" pitchFamily="34" charset="0"/>
              </a:rPr>
              <a:t>RoCE</a:t>
            </a:r>
            <a:r>
              <a:rPr lang="en-US" altLang="zh-CN" dirty="0">
                <a:latin typeface="Calibri" panose="020F0502020204030204" pitchFamily="34" charset="0"/>
              </a:rPr>
              <a:t> (RDMA over Converged Ethernet)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RoCEv1</a:t>
            </a:r>
            <a:r>
              <a:rPr lang="zh-CN" altLang="en-US" dirty="0">
                <a:latin typeface="Calibri" panose="020F0502020204030204" pitchFamily="34" charset="0"/>
              </a:rPr>
              <a:t>：建立在以太网之上的</a:t>
            </a:r>
            <a:r>
              <a:rPr lang="en-US" altLang="zh-CN" dirty="0">
                <a:latin typeface="Calibri" panose="020F0502020204030204" pitchFamily="34" charset="0"/>
              </a:rPr>
              <a:t>RDMA</a:t>
            </a:r>
            <a:r>
              <a:rPr lang="zh-CN" altLang="en-US" dirty="0">
                <a:latin typeface="Calibri" panose="020F0502020204030204" pitchFamily="34" charset="0"/>
              </a:rPr>
              <a:t>标准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RoCEv2: </a:t>
            </a:r>
            <a:r>
              <a:rPr lang="zh-CN" altLang="en-US" dirty="0">
                <a:latin typeface="Calibri" panose="020F0502020204030204" pitchFamily="34" charset="0"/>
              </a:rPr>
              <a:t>建立在</a:t>
            </a:r>
            <a:r>
              <a:rPr lang="en-US" altLang="zh-CN" dirty="0">
                <a:latin typeface="Calibri" panose="020F0502020204030204" pitchFamily="34" charset="0"/>
              </a:rPr>
              <a:t>UDP/IP</a:t>
            </a:r>
            <a:r>
              <a:rPr lang="zh-CN" altLang="en-US" dirty="0">
                <a:latin typeface="Calibri" panose="020F0502020204030204" pitchFamily="34" charset="0"/>
              </a:rPr>
              <a:t>之上的</a:t>
            </a:r>
            <a:r>
              <a:rPr lang="en-US" altLang="zh-CN" dirty="0">
                <a:latin typeface="Calibri" panose="020F0502020204030204" pitchFamily="34" charset="0"/>
              </a:rPr>
              <a:t>RDMA</a:t>
            </a:r>
            <a:r>
              <a:rPr lang="zh-CN" altLang="en-US" dirty="0">
                <a:latin typeface="Calibri" panose="020F0502020204030204" pitchFamily="34" charset="0"/>
              </a:rPr>
              <a:t>标准</a:t>
            </a:r>
            <a:endParaRPr lang="en-US" altLang="zh-CN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libri" panose="020F0502020204030204" pitchFamily="34" charset="0"/>
              </a:rPr>
              <a:t>iWARP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</a:rPr>
              <a:t>建立在</a:t>
            </a:r>
            <a:r>
              <a:rPr lang="en-US" altLang="zh-CN" dirty="0">
                <a:latin typeface="Calibri" panose="020F0502020204030204" pitchFamily="34" charset="0"/>
              </a:rPr>
              <a:t>TCP/IP</a:t>
            </a:r>
            <a:r>
              <a:rPr lang="zh-CN" altLang="en-US" dirty="0">
                <a:latin typeface="Calibri" panose="020F0502020204030204" pitchFamily="34" charset="0"/>
              </a:rPr>
              <a:t>之上的</a:t>
            </a:r>
            <a:r>
              <a:rPr lang="en-US" altLang="zh-CN" dirty="0">
                <a:latin typeface="Calibri" panose="020F0502020204030204" pitchFamily="34" charset="0"/>
              </a:rPr>
              <a:t>RDMA</a:t>
            </a:r>
            <a:r>
              <a:rPr lang="zh-CN" altLang="en-US" dirty="0">
                <a:latin typeface="Calibri" panose="020F0502020204030204" pitchFamily="34" charset="0"/>
              </a:rPr>
              <a:t>标准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libri" panose="020F0502020204030204" pitchFamily="34" charset="0"/>
              </a:rPr>
              <a:t>RoCE</a:t>
            </a:r>
            <a:r>
              <a:rPr lang="zh-CN" altLang="en-US" dirty="0">
                <a:latin typeface="Calibri" panose="020F0502020204030204" pitchFamily="34" charset="0"/>
              </a:rPr>
              <a:t>性能明显优于</a:t>
            </a:r>
            <a:r>
              <a:rPr lang="en-US" altLang="zh-CN" dirty="0" err="1">
                <a:latin typeface="Calibri" panose="020F0502020204030204" pitchFamily="34" charset="0"/>
              </a:rPr>
              <a:t>iWARP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31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0865-0897-4B58-84FA-CD22BCD6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342925-7A66-4E0A-8311-9938CC8FF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92323"/>
            <a:ext cx="9789810" cy="50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97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术语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0865-0897-4B58-84FA-CD22BCD6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Work Queue (WQ)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</a:rPr>
              <a:t>Send Queue / Receive Queue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Send Queue (SQ)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</a:rPr>
              <a:t>A work queue which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holds Send Requests (SR) </a:t>
            </a:r>
            <a:r>
              <a:rPr lang="en-US" altLang="zh-CN" dirty="0">
                <a:latin typeface="Calibri" panose="020F0502020204030204" pitchFamily="34" charset="0"/>
              </a:rPr>
              <a:t>posted by the user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Receive Queue (RQ)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</a:rPr>
              <a:t>A work queue which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holds Receive Requests (RR) </a:t>
            </a:r>
            <a:r>
              <a:rPr lang="en-US" altLang="zh-CN" dirty="0">
                <a:latin typeface="Calibri" panose="020F0502020204030204" pitchFamily="34" charset="0"/>
              </a:rPr>
              <a:t>posted by the user</a:t>
            </a:r>
          </a:p>
          <a:p>
            <a:r>
              <a:rPr lang="en-US" altLang="zh-CN" dirty="0">
                <a:latin typeface="Calibri" panose="020F0502020204030204" pitchFamily="34" charset="0"/>
              </a:rPr>
              <a:t>Queue Pair (QP)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</a:rPr>
              <a:t>A pair of SQ and RQ; Is roughly equivalent to a socket</a:t>
            </a:r>
          </a:p>
          <a:p>
            <a:r>
              <a:rPr lang="en-US" altLang="zh-CN" dirty="0">
                <a:latin typeface="Calibri" panose="020F0502020204030204" pitchFamily="34" charset="0"/>
              </a:rPr>
              <a:t>Queue Pair Context (QPC)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</a:rPr>
              <a:t>Stored in the hardware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Send Request and Receive Requests are collectively call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Work Queue Entries (WQE)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60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术语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0865-0897-4B58-84FA-CD22BCD6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Completion Queue (CQ)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A queue which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contains Completion Queue Entries (CQE)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Completion Queue Context (CQC)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Stored in the hardware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86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E9020-9FFB-489B-A3DE-8B215511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传统的数据中心网络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1B550E-80EA-4D31-8E9D-A164CBA7F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Aggregation Layer</a:t>
            </a:r>
            <a:r>
              <a:rPr lang="zh-CN" altLang="en-US" dirty="0"/>
              <a:t>作为</a:t>
            </a:r>
            <a:r>
              <a:rPr lang="en-US" altLang="zh-CN" dirty="0"/>
              <a:t>L2/L3</a:t>
            </a:r>
            <a:r>
              <a:rPr lang="zh-CN" altLang="en-US" dirty="0"/>
              <a:t>分界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Access</a:t>
            </a:r>
            <a:r>
              <a:rPr lang="zh-CN" altLang="en-US" dirty="0"/>
              <a:t>层 </a:t>
            </a:r>
            <a:r>
              <a:rPr lang="en-US" altLang="zh-CN" dirty="0"/>
              <a:t>&lt;-&gt; Aggregation</a:t>
            </a:r>
            <a:r>
              <a:rPr lang="zh-CN" altLang="en-US" dirty="0"/>
              <a:t>层</a:t>
            </a:r>
            <a:endParaRPr lang="en-US" altLang="zh-CN" dirty="0"/>
          </a:p>
          <a:p>
            <a:pPr lvl="1"/>
            <a:r>
              <a:rPr lang="zh-CN" altLang="en-US" dirty="0"/>
              <a:t>链路层转发</a:t>
            </a:r>
            <a:endParaRPr lang="en-US" altLang="zh-CN" dirty="0"/>
          </a:p>
          <a:p>
            <a:pPr lvl="1"/>
            <a:r>
              <a:rPr lang="zh-CN" altLang="en-US" dirty="0"/>
              <a:t>通常划分</a:t>
            </a:r>
            <a:r>
              <a:rPr lang="en-US" altLang="zh-CN" dirty="0"/>
              <a:t>VLAN</a:t>
            </a:r>
          </a:p>
          <a:p>
            <a:pPr lvl="1"/>
            <a:r>
              <a:rPr lang="zh-CN" altLang="en-US" dirty="0"/>
              <a:t>使用生成树协议（</a:t>
            </a:r>
            <a:r>
              <a:rPr lang="en-US" altLang="zh-CN" dirty="0"/>
              <a:t>STP</a:t>
            </a:r>
            <a:r>
              <a:rPr lang="zh-CN" altLang="en-US" dirty="0"/>
              <a:t>）避免广播风暴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Aggregation </a:t>
            </a:r>
            <a:r>
              <a:rPr lang="zh-CN" altLang="en-US" dirty="0"/>
              <a:t>层 </a:t>
            </a:r>
            <a:r>
              <a:rPr lang="en-US" altLang="zh-CN" dirty="0"/>
              <a:t>&lt;-&gt; Core </a:t>
            </a:r>
            <a:r>
              <a:rPr lang="zh-CN" altLang="en-US" dirty="0"/>
              <a:t>层</a:t>
            </a:r>
            <a:endParaRPr lang="en-US" altLang="zh-CN" dirty="0"/>
          </a:p>
          <a:p>
            <a:pPr lvl="1"/>
            <a:r>
              <a:rPr lang="en-US" altLang="zh-CN" dirty="0"/>
              <a:t>IP</a:t>
            </a:r>
            <a:r>
              <a:rPr lang="zh-CN" altLang="en-US" dirty="0"/>
              <a:t>转发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0F6FE5-55F6-4216-9775-38C627257E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6884F0-C26C-418B-83FB-F3484981B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589317"/>
            <a:ext cx="6025006" cy="42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09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4DAB3-E920-428A-AD44-31F06F0B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异步执行模型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9166EC-6495-4D65-BC93-064D2EF33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Host posts WQEs to WQ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Hardware: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</a:rPr>
              <a:t>fetch WQE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</a:rPr>
              <a:t>process 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</a:rPr>
              <a:t>posts CQE to CQ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Host fetch CQE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22C41-D0EB-48B4-9B31-9DD3910B72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56AD7B-B08E-4871-B05B-92CA7CE3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31" y="1298870"/>
            <a:ext cx="6248802" cy="50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术语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0865-0897-4B58-84FA-CD22BCD6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Host channel adapter (HCA): the equivalent of NIC but HCA does much more</a:t>
            </a:r>
            <a:endParaRPr lang="en-US" altLang="zh-CN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Memory Registration (MR)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Keep physical &lt;-&gt; virtual mapping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Every MR has a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remote key </a:t>
            </a:r>
            <a:r>
              <a:rPr lang="en-US" altLang="zh-CN" dirty="0">
                <a:latin typeface="Calibri" panose="020F0502020204030204" pitchFamily="34" charset="0"/>
              </a:rPr>
              <a:t>(</a:t>
            </a:r>
            <a:r>
              <a:rPr lang="en-US" altLang="zh-CN" dirty="0" err="1">
                <a:latin typeface="Calibri" panose="020F0502020204030204" pitchFamily="34" charset="0"/>
              </a:rPr>
              <a:t>r_key</a:t>
            </a:r>
            <a:r>
              <a:rPr lang="en-US" altLang="zh-CN" dirty="0">
                <a:latin typeface="Calibri" panose="020F0502020204030204" pitchFamily="34" charset="0"/>
              </a:rPr>
              <a:t>) and a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local key </a:t>
            </a:r>
            <a:r>
              <a:rPr lang="en-US" altLang="zh-CN" dirty="0">
                <a:latin typeface="Calibri" panose="020F0502020204030204" pitchFamily="34" charset="0"/>
              </a:rPr>
              <a:t>(</a:t>
            </a:r>
            <a:r>
              <a:rPr lang="en-US" altLang="zh-CN" dirty="0" err="1">
                <a:latin typeface="Calibri" panose="020F0502020204030204" pitchFamily="34" charset="0"/>
              </a:rPr>
              <a:t>l_key</a:t>
            </a:r>
            <a:r>
              <a:rPr lang="en-US" altLang="zh-CN" dirty="0">
                <a:latin typeface="Calibri" panose="020F0502020204030204" pitchFamily="34" charset="0"/>
              </a:rPr>
              <a:t>)</a:t>
            </a:r>
          </a:p>
          <a:p>
            <a:r>
              <a:rPr lang="en-US" altLang="zh-CN" dirty="0">
                <a:latin typeface="Calibri" panose="020F0502020204030204" pitchFamily="34" charset="0"/>
              </a:rPr>
              <a:t>Memory Translation Table (MTT)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Just like a page table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Translate physical address to virtual address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Stored in hardware</a:t>
            </a:r>
          </a:p>
          <a:p>
            <a:r>
              <a:rPr lang="en-US" altLang="zh-CN" dirty="0">
                <a:latin typeface="Calibri" panose="020F0502020204030204" pitchFamily="34" charset="0"/>
              </a:rPr>
              <a:t>Memory Protection Table (MPT)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An entrance of address translation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Store the physical address of MTT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Stored in hardware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047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60859-C8C7-40B2-9057-31A7E08E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Architecture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30C68-C3DE-4955-88EB-D1C95DB517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053B0-2801-47FC-9396-C6B4773E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7095222" cy="55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42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Two-sided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0865-0897-4B58-84FA-CD22BCD6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Send / Send With Immediate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Send data to a remote host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The receiver must have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previously posted a receive buffer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An immediate 4 byte (Send With Immediate)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As part of a receive notification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Not contained in the data buffer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Receive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The corresponding operation to a send operation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The receiving host is notified that a data buffer has data received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60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Send/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Recv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</p:spPr>
        <p:txBody>
          <a:bodyPr/>
          <a:lstStyle/>
          <a:p>
            <a:fld id="{6622EB52-C6DD-4A38-AF06-D5574330ADF3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73F1D-19AF-4A65-92F8-B0E018689A51}"/>
              </a:ext>
            </a:extLst>
          </p:cNvPr>
          <p:cNvSpPr/>
          <p:nvPr/>
        </p:nvSpPr>
        <p:spPr>
          <a:xfrm>
            <a:off x="4239751" y="1353404"/>
            <a:ext cx="9144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A and B create SQ, RQ, CQ</a:t>
            </a:r>
          </a:p>
          <a:p>
            <a:r>
              <a:rPr lang="en-US" altLang="zh-CN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 memory 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B1180-779C-4DC1-A7B8-BBFD771B6F15}"/>
              </a:ext>
            </a:extLst>
          </p:cNvPr>
          <p:cNvSpPr/>
          <p:nvPr/>
        </p:nvSpPr>
        <p:spPr>
          <a:xfrm>
            <a:off x="77365" y="3206210"/>
            <a:ext cx="3423932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FBB0E6-DA95-48C8-A509-CDC0F2C98D92}"/>
              </a:ext>
            </a:extLst>
          </p:cNvPr>
          <p:cNvSpPr/>
          <p:nvPr/>
        </p:nvSpPr>
        <p:spPr>
          <a:xfrm>
            <a:off x="429836" y="3539746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87F31-71F3-4DFA-8E8B-56CDE8A00D2C}"/>
              </a:ext>
            </a:extLst>
          </p:cNvPr>
          <p:cNvSpPr txBox="1"/>
          <p:nvPr/>
        </p:nvSpPr>
        <p:spPr>
          <a:xfrm>
            <a:off x="1074416" y="2505011"/>
            <a:ext cx="13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BE21A-2054-4013-956A-1BC6C6C08379}"/>
              </a:ext>
            </a:extLst>
          </p:cNvPr>
          <p:cNvSpPr txBox="1"/>
          <p:nvPr/>
        </p:nvSpPr>
        <p:spPr>
          <a:xfrm>
            <a:off x="990651" y="3129375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66DDC-C1CF-4395-88F7-31DE78073904}"/>
              </a:ext>
            </a:extLst>
          </p:cNvPr>
          <p:cNvSpPr txBox="1"/>
          <p:nvPr/>
        </p:nvSpPr>
        <p:spPr>
          <a:xfrm>
            <a:off x="686814" y="3627014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DC33B-CD6D-4D53-9149-E3BD68C08BDE}"/>
              </a:ext>
            </a:extLst>
          </p:cNvPr>
          <p:cNvSpPr/>
          <p:nvPr/>
        </p:nvSpPr>
        <p:spPr>
          <a:xfrm>
            <a:off x="975468" y="4380772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F764BF-A050-4B66-AB3D-DA6CB7E4D415}"/>
              </a:ext>
            </a:extLst>
          </p:cNvPr>
          <p:cNvCxnSpPr>
            <a:cxnSpLocks/>
          </p:cNvCxnSpPr>
          <p:nvPr/>
        </p:nvCxnSpPr>
        <p:spPr>
          <a:xfrm flipV="1">
            <a:off x="1925215" y="4790002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BB853-E54C-4BAB-B8F3-3743DDCCA6DB}"/>
              </a:ext>
            </a:extLst>
          </p:cNvPr>
          <p:cNvSpPr txBox="1"/>
          <p:nvPr/>
        </p:nvSpPr>
        <p:spPr>
          <a:xfrm>
            <a:off x="1074416" y="6721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044667-07FB-4634-A6DD-6AD0C9615FEB}"/>
              </a:ext>
            </a:extLst>
          </p:cNvPr>
          <p:cNvSpPr txBox="1"/>
          <p:nvPr/>
        </p:nvSpPr>
        <p:spPr>
          <a:xfrm>
            <a:off x="893912" y="5688236"/>
            <a:ext cx="21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 to Transfer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D8E0D89-44CF-4C8B-9A1E-9A59D83CCF56}"/>
              </a:ext>
            </a:extLst>
          </p:cNvPr>
          <p:cNvSpPr/>
          <p:nvPr/>
        </p:nvSpPr>
        <p:spPr>
          <a:xfrm>
            <a:off x="5271524" y="3645502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B3C00E-3D68-49DC-A874-34B7FD88D673}"/>
              </a:ext>
            </a:extLst>
          </p:cNvPr>
          <p:cNvSpPr txBox="1"/>
          <p:nvPr/>
        </p:nvSpPr>
        <p:spPr>
          <a:xfrm>
            <a:off x="5311206" y="303713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E96BB1-A3E2-409B-825B-1A624C80F219}"/>
              </a:ext>
            </a:extLst>
          </p:cNvPr>
          <p:cNvSpPr/>
          <p:nvPr/>
        </p:nvSpPr>
        <p:spPr>
          <a:xfrm>
            <a:off x="420487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4361CB-B6C3-42AD-BE87-C046A9651B5F}"/>
              </a:ext>
            </a:extLst>
          </p:cNvPr>
          <p:cNvSpPr/>
          <p:nvPr/>
        </p:nvSpPr>
        <p:spPr>
          <a:xfrm>
            <a:off x="443018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BDC93-CE31-4467-99CB-A881F79DBAA2}"/>
              </a:ext>
            </a:extLst>
          </p:cNvPr>
          <p:cNvSpPr/>
          <p:nvPr/>
        </p:nvSpPr>
        <p:spPr>
          <a:xfrm>
            <a:off x="465549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9A47B7-2CA1-4F6D-AC15-9B3DCD9D0981}"/>
              </a:ext>
            </a:extLst>
          </p:cNvPr>
          <p:cNvCxnSpPr>
            <a:cxnSpLocks/>
          </p:cNvCxnSpPr>
          <p:nvPr/>
        </p:nvCxnSpPr>
        <p:spPr>
          <a:xfrm flipH="1">
            <a:off x="3643072" y="271544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8B7E7D-EDC0-4BFF-8759-F17B7418E834}"/>
              </a:ext>
            </a:extLst>
          </p:cNvPr>
          <p:cNvCxnSpPr>
            <a:cxnSpLocks/>
          </p:cNvCxnSpPr>
          <p:nvPr/>
        </p:nvCxnSpPr>
        <p:spPr>
          <a:xfrm flipH="1">
            <a:off x="3643071" y="351119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52430B8-5C0F-4937-B53A-B6D908FE1A7B}"/>
              </a:ext>
            </a:extLst>
          </p:cNvPr>
          <p:cNvSpPr/>
          <p:nvPr/>
        </p:nvSpPr>
        <p:spPr>
          <a:xfrm>
            <a:off x="420183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83C51-2CB2-4942-9CAD-D0235A8B3515}"/>
              </a:ext>
            </a:extLst>
          </p:cNvPr>
          <p:cNvSpPr/>
          <p:nvPr/>
        </p:nvSpPr>
        <p:spPr>
          <a:xfrm>
            <a:off x="442714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EE120-2B16-441E-969F-11050A2D5840}"/>
              </a:ext>
            </a:extLst>
          </p:cNvPr>
          <p:cNvSpPr/>
          <p:nvPr/>
        </p:nvSpPr>
        <p:spPr>
          <a:xfrm>
            <a:off x="465245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369552-5D34-4103-B95C-9FC891EBB189}"/>
              </a:ext>
            </a:extLst>
          </p:cNvPr>
          <p:cNvCxnSpPr>
            <a:cxnSpLocks/>
          </p:cNvCxnSpPr>
          <p:nvPr/>
        </p:nvCxnSpPr>
        <p:spPr>
          <a:xfrm flipH="1">
            <a:off x="3640024" y="399610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43469E1-5255-4C15-A59B-4DCBFD728287}"/>
              </a:ext>
            </a:extLst>
          </p:cNvPr>
          <p:cNvCxnSpPr>
            <a:cxnSpLocks/>
          </p:cNvCxnSpPr>
          <p:nvPr/>
        </p:nvCxnSpPr>
        <p:spPr>
          <a:xfrm flipH="1">
            <a:off x="3640023" y="479185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C3B856B-6A64-4433-92C0-42E78F4702E6}"/>
              </a:ext>
            </a:extLst>
          </p:cNvPr>
          <p:cNvSpPr/>
          <p:nvPr/>
        </p:nvSpPr>
        <p:spPr>
          <a:xfrm>
            <a:off x="371278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764793-6F10-440C-B737-EF1E69F25EC6}"/>
              </a:ext>
            </a:extLst>
          </p:cNvPr>
          <p:cNvSpPr/>
          <p:nvPr/>
        </p:nvSpPr>
        <p:spPr>
          <a:xfrm>
            <a:off x="393809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30FEB6-1F60-451E-8CB7-525C432890DC}"/>
              </a:ext>
            </a:extLst>
          </p:cNvPr>
          <p:cNvSpPr/>
          <p:nvPr/>
        </p:nvSpPr>
        <p:spPr>
          <a:xfrm>
            <a:off x="416340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934E825-25E5-4F00-B135-1AF03C20E966}"/>
              </a:ext>
            </a:extLst>
          </p:cNvPr>
          <p:cNvCxnSpPr>
            <a:cxnSpLocks/>
          </p:cNvCxnSpPr>
          <p:nvPr/>
        </p:nvCxnSpPr>
        <p:spPr>
          <a:xfrm flipH="1">
            <a:off x="4348538" y="510425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164083-8EA9-454B-BA72-3F41CADDE487}"/>
              </a:ext>
            </a:extLst>
          </p:cNvPr>
          <p:cNvCxnSpPr>
            <a:cxnSpLocks/>
          </p:cNvCxnSpPr>
          <p:nvPr/>
        </p:nvCxnSpPr>
        <p:spPr>
          <a:xfrm flipH="1">
            <a:off x="4388715" y="590001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07F233-A491-4E4B-B83F-8AD89E02F734}"/>
              </a:ext>
            </a:extLst>
          </p:cNvPr>
          <p:cNvSpPr txBox="1"/>
          <p:nvPr/>
        </p:nvSpPr>
        <p:spPr>
          <a:xfrm>
            <a:off x="3938095" y="21924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760F35-8AB6-4F07-971B-443850FAE9A7}"/>
              </a:ext>
            </a:extLst>
          </p:cNvPr>
          <p:cNvSpPr txBox="1"/>
          <p:nvPr/>
        </p:nvSpPr>
        <p:spPr>
          <a:xfrm>
            <a:off x="3940367" y="3518548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0C3A2-83AC-4053-9E6F-767F4BF69C5A}"/>
              </a:ext>
            </a:extLst>
          </p:cNvPr>
          <p:cNvSpPr txBox="1"/>
          <p:nvPr/>
        </p:nvSpPr>
        <p:spPr>
          <a:xfrm>
            <a:off x="3940367" y="4705900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0C71D61-F805-4F7D-AF1D-89FBE03200F5}"/>
              </a:ext>
            </a:extLst>
          </p:cNvPr>
          <p:cNvSpPr/>
          <p:nvPr/>
        </p:nvSpPr>
        <p:spPr>
          <a:xfrm>
            <a:off x="6371762" y="3652970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F6AC23-F8E0-43C4-BB6B-177A342C573B}"/>
              </a:ext>
            </a:extLst>
          </p:cNvPr>
          <p:cNvSpPr txBox="1"/>
          <p:nvPr/>
        </p:nvSpPr>
        <p:spPr>
          <a:xfrm>
            <a:off x="6406838" y="307200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BE350D-F359-4EAD-B6EA-9084BBC209A9}"/>
              </a:ext>
            </a:extLst>
          </p:cNvPr>
          <p:cNvSpPr/>
          <p:nvPr/>
        </p:nvSpPr>
        <p:spPr>
          <a:xfrm>
            <a:off x="8769956" y="3072003"/>
            <a:ext cx="3345373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548AC21-2157-405A-A103-5320EA8A4425}"/>
              </a:ext>
            </a:extLst>
          </p:cNvPr>
          <p:cNvSpPr/>
          <p:nvPr/>
        </p:nvSpPr>
        <p:spPr>
          <a:xfrm>
            <a:off x="9043869" y="3405539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9518EE-F228-475D-A2B6-37360EA316F7}"/>
              </a:ext>
            </a:extLst>
          </p:cNvPr>
          <p:cNvSpPr txBox="1"/>
          <p:nvPr/>
        </p:nvSpPr>
        <p:spPr>
          <a:xfrm>
            <a:off x="9688449" y="2370804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B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D38726A-4669-4192-98F5-9BE264D47FB2}"/>
              </a:ext>
            </a:extLst>
          </p:cNvPr>
          <p:cNvSpPr txBox="1"/>
          <p:nvPr/>
        </p:nvSpPr>
        <p:spPr>
          <a:xfrm>
            <a:off x="9604684" y="2995168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62BF57-AEC2-4011-B024-23DC92A084F6}"/>
              </a:ext>
            </a:extLst>
          </p:cNvPr>
          <p:cNvSpPr txBox="1"/>
          <p:nvPr/>
        </p:nvSpPr>
        <p:spPr>
          <a:xfrm>
            <a:off x="9300847" y="3492807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42F24-EBBC-4421-AB83-A202DEE32C79}"/>
              </a:ext>
            </a:extLst>
          </p:cNvPr>
          <p:cNvSpPr/>
          <p:nvPr/>
        </p:nvSpPr>
        <p:spPr>
          <a:xfrm>
            <a:off x="9589501" y="4246565"/>
            <a:ext cx="1899494" cy="334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015957-8EB7-4B2B-B23F-8E66F29B2AB2}"/>
              </a:ext>
            </a:extLst>
          </p:cNvPr>
          <p:cNvCxnSpPr>
            <a:cxnSpLocks/>
          </p:cNvCxnSpPr>
          <p:nvPr/>
        </p:nvCxnSpPr>
        <p:spPr>
          <a:xfrm flipV="1">
            <a:off x="10539248" y="4655795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448C4D-CB0F-4611-B9B3-7D633612CA0B}"/>
              </a:ext>
            </a:extLst>
          </p:cNvPr>
          <p:cNvSpPr txBox="1"/>
          <p:nvPr/>
        </p:nvSpPr>
        <p:spPr>
          <a:xfrm>
            <a:off x="9688449" y="658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429A5D-6221-4C7E-897E-D0533CC86FC5}"/>
              </a:ext>
            </a:extLst>
          </p:cNvPr>
          <p:cNvSpPr txBox="1"/>
          <p:nvPr/>
        </p:nvSpPr>
        <p:spPr>
          <a:xfrm>
            <a:off x="9258787" y="5679942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Buffer to Place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D53F90-FD06-4C8F-A119-1C1DF362A1F7}"/>
              </a:ext>
            </a:extLst>
          </p:cNvPr>
          <p:cNvSpPr/>
          <p:nvPr/>
        </p:nvSpPr>
        <p:spPr>
          <a:xfrm>
            <a:off x="7646400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4C3793-CD2B-47E4-9EE7-58EC9342AB10}"/>
              </a:ext>
            </a:extLst>
          </p:cNvPr>
          <p:cNvSpPr/>
          <p:nvPr/>
        </p:nvSpPr>
        <p:spPr>
          <a:xfrm>
            <a:off x="742133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7BE574-F15E-41E7-B49D-3513C9BA6980}"/>
              </a:ext>
            </a:extLst>
          </p:cNvPr>
          <p:cNvSpPr/>
          <p:nvPr/>
        </p:nvSpPr>
        <p:spPr>
          <a:xfrm>
            <a:off x="787891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B54448-CB4E-44B5-A716-3DFCFEEC2430}"/>
              </a:ext>
            </a:extLst>
          </p:cNvPr>
          <p:cNvCxnSpPr>
            <a:cxnSpLocks/>
          </p:cNvCxnSpPr>
          <p:nvPr/>
        </p:nvCxnSpPr>
        <p:spPr>
          <a:xfrm flipH="1">
            <a:off x="8101306" y="267119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D1A648-63CC-47ED-BBDD-3FDE4D22C63E}"/>
              </a:ext>
            </a:extLst>
          </p:cNvPr>
          <p:cNvCxnSpPr>
            <a:cxnSpLocks/>
          </p:cNvCxnSpPr>
          <p:nvPr/>
        </p:nvCxnSpPr>
        <p:spPr>
          <a:xfrm flipH="1">
            <a:off x="8108346" y="346694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DFFCFF2-7607-44D1-AA3F-967152ED1969}"/>
              </a:ext>
            </a:extLst>
          </p:cNvPr>
          <p:cNvSpPr/>
          <p:nvPr/>
        </p:nvSpPr>
        <p:spPr>
          <a:xfrm>
            <a:off x="7440653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89C18D-73E5-4DDA-99D3-BB61BE57CF44}"/>
              </a:ext>
            </a:extLst>
          </p:cNvPr>
          <p:cNvSpPr/>
          <p:nvPr/>
        </p:nvSpPr>
        <p:spPr>
          <a:xfrm>
            <a:off x="7890751" y="401405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8F7354-E02B-46C5-92DB-062C95A40598}"/>
              </a:ext>
            </a:extLst>
          </p:cNvPr>
          <p:cNvSpPr/>
          <p:nvPr/>
        </p:nvSpPr>
        <p:spPr>
          <a:xfrm>
            <a:off x="7665702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625573-5644-4EF9-B0E9-347B32174466}"/>
              </a:ext>
            </a:extLst>
          </p:cNvPr>
          <p:cNvCxnSpPr>
            <a:cxnSpLocks/>
          </p:cNvCxnSpPr>
          <p:nvPr/>
        </p:nvCxnSpPr>
        <p:spPr>
          <a:xfrm flipH="1">
            <a:off x="8116061" y="401085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770E221-CEC6-469A-A61A-1F470B1151D5}"/>
              </a:ext>
            </a:extLst>
          </p:cNvPr>
          <p:cNvCxnSpPr>
            <a:cxnSpLocks/>
          </p:cNvCxnSpPr>
          <p:nvPr/>
        </p:nvCxnSpPr>
        <p:spPr>
          <a:xfrm flipH="1">
            <a:off x="7421334" y="513806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C72335-728B-418C-8E87-42B23C4F39F7}"/>
              </a:ext>
            </a:extLst>
          </p:cNvPr>
          <p:cNvSpPr/>
          <p:nvPr/>
        </p:nvSpPr>
        <p:spPr>
          <a:xfrm>
            <a:off x="7966883" y="513806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E1DDA3-A1C1-44A5-B660-FDCAFF7EEFB6}"/>
              </a:ext>
            </a:extLst>
          </p:cNvPr>
          <p:cNvSpPr/>
          <p:nvPr/>
        </p:nvSpPr>
        <p:spPr>
          <a:xfrm>
            <a:off x="819252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25C0FB-DC1C-4E25-81C1-2DA001DACF9B}"/>
              </a:ext>
            </a:extLst>
          </p:cNvPr>
          <p:cNvSpPr/>
          <p:nvPr/>
        </p:nvSpPr>
        <p:spPr>
          <a:xfrm>
            <a:off x="841783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6B67CB6-6F69-4FA0-9A60-98EA62CC2854}"/>
              </a:ext>
            </a:extLst>
          </p:cNvPr>
          <p:cNvCxnSpPr>
            <a:cxnSpLocks/>
          </p:cNvCxnSpPr>
          <p:nvPr/>
        </p:nvCxnSpPr>
        <p:spPr>
          <a:xfrm flipH="1">
            <a:off x="8092431" y="480660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E334073-7A4A-425B-9473-BF35B6B802C0}"/>
              </a:ext>
            </a:extLst>
          </p:cNvPr>
          <p:cNvCxnSpPr>
            <a:cxnSpLocks/>
          </p:cNvCxnSpPr>
          <p:nvPr/>
        </p:nvCxnSpPr>
        <p:spPr>
          <a:xfrm flipH="1">
            <a:off x="7394630" y="593382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B09BE00-9CCE-44E8-A8F7-96854739EADC}"/>
              </a:ext>
            </a:extLst>
          </p:cNvPr>
          <p:cNvSpPr txBox="1"/>
          <p:nvPr/>
        </p:nvSpPr>
        <p:spPr>
          <a:xfrm>
            <a:off x="7680683" y="226514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63B113-9272-44AB-B726-B1ABD1C4318D}"/>
              </a:ext>
            </a:extLst>
          </p:cNvPr>
          <p:cNvSpPr txBox="1"/>
          <p:nvPr/>
        </p:nvSpPr>
        <p:spPr>
          <a:xfrm>
            <a:off x="7642548" y="3522564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1946947-79D7-4AAA-A217-9AE670E6823D}"/>
              </a:ext>
            </a:extLst>
          </p:cNvPr>
          <p:cNvSpPr txBox="1"/>
          <p:nvPr/>
        </p:nvSpPr>
        <p:spPr>
          <a:xfrm>
            <a:off x="7640948" y="4755937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9267591-9D67-48E9-A06D-2A5A3CCAAE1E}"/>
              </a:ext>
            </a:extLst>
          </p:cNvPr>
          <p:cNvCxnSpPr/>
          <p:nvPr/>
        </p:nvCxnSpPr>
        <p:spPr>
          <a:xfrm>
            <a:off x="4991536" y="3206210"/>
            <a:ext cx="321002" cy="446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A1ADB6CD-106B-4066-B753-737B54A1D0F9}"/>
              </a:ext>
            </a:extLst>
          </p:cNvPr>
          <p:cNvCxnSpPr>
            <a:cxnSpLocks/>
          </p:cNvCxnSpPr>
          <p:nvPr/>
        </p:nvCxnSpPr>
        <p:spPr>
          <a:xfrm flipV="1">
            <a:off x="4952424" y="4200971"/>
            <a:ext cx="327211" cy="18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82932C4E-3134-4636-9B65-D12FEACC11ED}"/>
              </a:ext>
            </a:extLst>
          </p:cNvPr>
          <p:cNvCxnSpPr>
            <a:cxnSpLocks/>
          </p:cNvCxnSpPr>
          <p:nvPr/>
        </p:nvCxnSpPr>
        <p:spPr>
          <a:xfrm flipH="1">
            <a:off x="4989122" y="4415334"/>
            <a:ext cx="456177" cy="1122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60C4EDEE-124E-45CD-B8EB-1F42CE19E9BD}"/>
              </a:ext>
            </a:extLst>
          </p:cNvPr>
          <p:cNvCxnSpPr>
            <a:cxnSpLocks/>
          </p:cNvCxnSpPr>
          <p:nvPr/>
        </p:nvCxnSpPr>
        <p:spPr>
          <a:xfrm flipH="1">
            <a:off x="7091572" y="3302835"/>
            <a:ext cx="235573" cy="3501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612547E-798D-40BF-B2FE-55949D170DB0}"/>
              </a:ext>
            </a:extLst>
          </p:cNvPr>
          <p:cNvCxnSpPr>
            <a:cxnSpLocks/>
          </p:cNvCxnSpPr>
          <p:nvPr/>
        </p:nvCxnSpPr>
        <p:spPr>
          <a:xfrm>
            <a:off x="6886705" y="4521169"/>
            <a:ext cx="438394" cy="10038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9F871EEE-6C93-40DE-B049-E32B05640711}"/>
              </a:ext>
            </a:extLst>
          </p:cNvPr>
          <p:cNvCxnSpPr>
            <a:cxnSpLocks/>
          </p:cNvCxnSpPr>
          <p:nvPr/>
        </p:nvCxnSpPr>
        <p:spPr>
          <a:xfrm flipH="1" flipV="1">
            <a:off x="7135025" y="4330183"/>
            <a:ext cx="258402" cy="2070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424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Send/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Recv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</p:spPr>
        <p:txBody>
          <a:bodyPr/>
          <a:lstStyle/>
          <a:p>
            <a:fld id="{6622EB52-C6DD-4A38-AF06-D5574330ADF3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73F1D-19AF-4A65-92F8-B0E018689A51}"/>
              </a:ext>
            </a:extLst>
          </p:cNvPr>
          <p:cNvSpPr/>
          <p:nvPr/>
        </p:nvSpPr>
        <p:spPr>
          <a:xfrm>
            <a:off x="3430224" y="1512658"/>
            <a:ext cx="9144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B create a RR, and place it on the 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B1180-779C-4DC1-A7B8-BBFD771B6F15}"/>
              </a:ext>
            </a:extLst>
          </p:cNvPr>
          <p:cNvSpPr/>
          <p:nvPr/>
        </p:nvSpPr>
        <p:spPr>
          <a:xfrm>
            <a:off x="77365" y="3206210"/>
            <a:ext cx="3423932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FBB0E6-DA95-48C8-A509-CDC0F2C98D92}"/>
              </a:ext>
            </a:extLst>
          </p:cNvPr>
          <p:cNvSpPr/>
          <p:nvPr/>
        </p:nvSpPr>
        <p:spPr>
          <a:xfrm>
            <a:off x="429836" y="3539746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87F31-71F3-4DFA-8E8B-56CDE8A00D2C}"/>
              </a:ext>
            </a:extLst>
          </p:cNvPr>
          <p:cNvSpPr txBox="1"/>
          <p:nvPr/>
        </p:nvSpPr>
        <p:spPr>
          <a:xfrm>
            <a:off x="1074416" y="2505011"/>
            <a:ext cx="13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BE21A-2054-4013-956A-1BC6C6C08379}"/>
              </a:ext>
            </a:extLst>
          </p:cNvPr>
          <p:cNvSpPr txBox="1"/>
          <p:nvPr/>
        </p:nvSpPr>
        <p:spPr>
          <a:xfrm>
            <a:off x="990651" y="3129375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66DDC-C1CF-4395-88F7-31DE78073904}"/>
              </a:ext>
            </a:extLst>
          </p:cNvPr>
          <p:cNvSpPr txBox="1"/>
          <p:nvPr/>
        </p:nvSpPr>
        <p:spPr>
          <a:xfrm>
            <a:off x="686814" y="3627014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DC33B-CD6D-4D53-9149-E3BD68C08BDE}"/>
              </a:ext>
            </a:extLst>
          </p:cNvPr>
          <p:cNvSpPr/>
          <p:nvPr/>
        </p:nvSpPr>
        <p:spPr>
          <a:xfrm>
            <a:off x="975468" y="4380772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F764BF-A050-4B66-AB3D-DA6CB7E4D415}"/>
              </a:ext>
            </a:extLst>
          </p:cNvPr>
          <p:cNvCxnSpPr>
            <a:cxnSpLocks/>
          </p:cNvCxnSpPr>
          <p:nvPr/>
        </p:nvCxnSpPr>
        <p:spPr>
          <a:xfrm flipV="1">
            <a:off x="1925215" y="4790002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BB853-E54C-4BAB-B8F3-3743DDCCA6DB}"/>
              </a:ext>
            </a:extLst>
          </p:cNvPr>
          <p:cNvSpPr txBox="1"/>
          <p:nvPr/>
        </p:nvSpPr>
        <p:spPr>
          <a:xfrm>
            <a:off x="1074416" y="6721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044667-07FB-4634-A6DD-6AD0C9615FEB}"/>
              </a:ext>
            </a:extLst>
          </p:cNvPr>
          <p:cNvSpPr txBox="1"/>
          <p:nvPr/>
        </p:nvSpPr>
        <p:spPr>
          <a:xfrm>
            <a:off x="893912" y="5688236"/>
            <a:ext cx="21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 to Transfer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D8E0D89-44CF-4C8B-9A1E-9A59D83CCF56}"/>
              </a:ext>
            </a:extLst>
          </p:cNvPr>
          <p:cNvSpPr/>
          <p:nvPr/>
        </p:nvSpPr>
        <p:spPr>
          <a:xfrm>
            <a:off x="5271524" y="3645502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B3C00E-3D68-49DC-A874-34B7FD88D673}"/>
              </a:ext>
            </a:extLst>
          </p:cNvPr>
          <p:cNvSpPr txBox="1"/>
          <p:nvPr/>
        </p:nvSpPr>
        <p:spPr>
          <a:xfrm>
            <a:off x="5311206" y="303713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E96BB1-A3E2-409B-825B-1A624C80F219}"/>
              </a:ext>
            </a:extLst>
          </p:cNvPr>
          <p:cNvSpPr/>
          <p:nvPr/>
        </p:nvSpPr>
        <p:spPr>
          <a:xfrm>
            <a:off x="420487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4361CB-B6C3-42AD-BE87-C046A9651B5F}"/>
              </a:ext>
            </a:extLst>
          </p:cNvPr>
          <p:cNvSpPr/>
          <p:nvPr/>
        </p:nvSpPr>
        <p:spPr>
          <a:xfrm>
            <a:off x="443018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BDC93-CE31-4467-99CB-A881F79DBAA2}"/>
              </a:ext>
            </a:extLst>
          </p:cNvPr>
          <p:cNvSpPr/>
          <p:nvPr/>
        </p:nvSpPr>
        <p:spPr>
          <a:xfrm>
            <a:off x="465549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9A47B7-2CA1-4F6D-AC15-9B3DCD9D0981}"/>
              </a:ext>
            </a:extLst>
          </p:cNvPr>
          <p:cNvCxnSpPr>
            <a:cxnSpLocks/>
          </p:cNvCxnSpPr>
          <p:nvPr/>
        </p:nvCxnSpPr>
        <p:spPr>
          <a:xfrm flipH="1">
            <a:off x="3643072" y="271544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8B7E7D-EDC0-4BFF-8759-F17B7418E834}"/>
              </a:ext>
            </a:extLst>
          </p:cNvPr>
          <p:cNvCxnSpPr>
            <a:cxnSpLocks/>
          </p:cNvCxnSpPr>
          <p:nvPr/>
        </p:nvCxnSpPr>
        <p:spPr>
          <a:xfrm flipH="1">
            <a:off x="3643071" y="351119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52430B8-5C0F-4937-B53A-B6D908FE1A7B}"/>
              </a:ext>
            </a:extLst>
          </p:cNvPr>
          <p:cNvSpPr/>
          <p:nvPr/>
        </p:nvSpPr>
        <p:spPr>
          <a:xfrm>
            <a:off x="420183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83C51-2CB2-4942-9CAD-D0235A8B3515}"/>
              </a:ext>
            </a:extLst>
          </p:cNvPr>
          <p:cNvSpPr/>
          <p:nvPr/>
        </p:nvSpPr>
        <p:spPr>
          <a:xfrm>
            <a:off x="442714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EE120-2B16-441E-969F-11050A2D5840}"/>
              </a:ext>
            </a:extLst>
          </p:cNvPr>
          <p:cNvSpPr/>
          <p:nvPr/>
        </p:nvSpPr>
        <p:spPr>
          <a:xfrm>
            <a:off x="465245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369552-5D34-4103-B95C-9FC891EBB189}"/>
              </a:ext>
            </a:extLst>
          </p:cNvPr>
          <p:cNvCxnSpPr>
            <a:cxnSpLocks/>
          </p:cNvCxnSpPr>
          <p:nvPr/>
        </p:nvCxnSpPr>
        <p:spPr>
          <a:xfrm flipH="1">
            <a:off x="3640024" y="399610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43469E1-5255-4C15-A59B-4DCBFD728287}"/>
              </a:ext>
            </a:extLst>
          </p:cNvPr>
          <p:cNvCxnSpPr>
            <a:cxnSpLocks/>
          </p:cNvCxnSpPr>
          <p:nvPr/>
        </p:nvCxnSpPr>
        <p:spPr>
          <a:xfrm flipH="1">
            <a:off x="3640023" y="479185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C3B856B-6A64-4433-92C0-42E78F4702E6}"/>
              </a:ext>
            </a:extLst>
          </p:cNvPr>
          <p:cNvSpPr/>
          <p:nvPr/>
        </p:nvSpPr>
        <p:spPr>
          <a:xfrm>
            <a:off x="371278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764793-6F10-440C-B737-EF1E69F25EC6}"/>
              </a:ext>
            </a:extLst>
          </p:cNvPr>
          <p:cNvSpPr/>
          <p:nvPr/>
        </p:nvSpPr>
        <p:spPr>
          <a:xfrm>
            <a:off x="393809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30FEB6-1F60-451E-8CB7-525C432890DC}"/>
              </a:ext>
            </a:extLst>
          </p:cNvPr>
          <p:cNvSpPr/>
          <p:nvPr/>
        </p:nvSpPr>
        <p:spPr>
          <a:xfrm>
            <a:off x="416340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934E825-25E5-4F00-B135-1AF03C20E966}"/>
              </a:ext>
            </a:extLst>
          </p:cNvPr>
          <p:cNvCxnSpPr>
            <a:cxnSpLocks/>
          </p:cNvCxnSpPr>
          <p:nvPr/>
        </p:nvCxnSpPr>
        <p:spPr>
          <a:xfrm flipH="1">
            <a:off x="4348538" y="510425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164083-8EA9-454B-BA72-3F41CADDE487}"/>
              </a:ext>
            </a:extLst>
          </p:cNvPr>
          <p:cNvCxnSpPr>
            <a:cxnSpLocks/>
          </p:cNvCxnSpPr>
          <p:nvPr/>
        </p:nvCxnSpPr>
        <p:spPr>
          <a:xfrm flipH="1">
            <a:off x="4388715" y="590001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07F233-A491-4E4B-B83F-8AD89E02F734}"/>
              </a:ext>
            </a:extLst>
          </p:cNvPr>
          <p:cNvSpPr txBox="1"/>
          <p:nvPr/>
        </p:nvSpPr>
        <p:spPr>
          <a:xfrm>
            <a:off x="3938095" y="21924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760F35-8AB6-4F07-971B-443850FAE9A7}"/>
              </a:ext>
            </a:extLst>
          </p:cNvPr>
          <p:cNvSpPr txBox="1"/>
          <p:nvPr/>
        </p:nvSpPr>
        <p:spPr>
          <a:xfrm>
            <a:off x="3940367" y="3518548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0C3A2-83AC-4053-9E6F-767F4BF69C5A}"/>
              </a:ext>
            </a:extLst>
          </p:cNvPr>
          <p:cNvSpPr txBox="1"/>
          <p:nvPr/>
        </p:nvSpPr>
        <p:spPr>
          <a:xfrm>
            <a:off x="3940367" y="4705900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0C71D61-F805-4F7D-AF1D-89FBE03200F5}"/>
              </a:ext>
            </a:extLst>
          </p:cNvPr>
          <p:cNvSpPr/>
          <p:nvPr/>
        </p:nvSpPr>
        <p:spPr>
          <a:xfrm>
            <a:off x="6371762" y="3652970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F6AC23-F8E0-43C4-BB6B-177A342C573B}"/>
              </a:ext>
            </a:extLst>
          </p:cNvPr>
          <p:cNvSpPr txBox="1"/>
          <p:nvPr/>
        </p:nvSpPr>
        <p:spPr>
          <a:xfrm>
            <a:off x="6406838" y="307200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BE350D-F359-4EAD-B6EA-9084BBC209A9}"/>
              </a:ext>
            </a:extLst>
          </p:cNvPr>
          <p:cNvSpPr/>
          <p:nvPr/>
        </p:nvSpPr>
        <p:spPr>
          <a:xfrm>
            <a:off x="8769956" y="3072003"/>
            <a:ext cx="3345373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548AC21-2157-405A-A103-5320EA8A4425}"/>
              </a:ext>
            </a:extLst>
          </p:cNvPr>
          <p:cNvSpPr/>
          <p:nvPr/>
        </p:nvSpPr>
        <p:spPr>
          <a:xfrm>
            <a:off x="9043869" y="3405539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9518EE-F228-475D-A2B6-37360EA316F7}"/>
              </a:ext>
            </a:extLst>
          </p:cNvPr>
          <p:cNvSpPr txBox="1"/>
          <p:nvPr/>
        </p:nvSpPr>
        <p:spPr>
          <a:xfrm>
            <a:off x="9688449" y="2370804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B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D38726A-4669-4192-98F5-9BE264D47FB2}"/>
              </a:ext>
            </a:extLst>
          </p:cNvPr>
          <p:cNvSpPr txBox="1"/>
          <p:nvPr/>
        </p:nvSpPr>
        <p:spPr>
          <a:xfrm>
            <a:off x="9604684" y="2995168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62BF57-AEC2-4011-B024-23DC92A084F6}"/>
              </a:ext>
            </a:extLst>
          </p:cNvPr>
          <p:cNvSpPr txBox="1"/>
          <p:nvPr/>
        </p:nvSpPr>
        <p:spPr>
          <a:xfrm>
            <a:off x="9300847" y="3492807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42F24-EBBC-4421-AB83-A202DEE32C79}"/>
              </a:ext>
            </a:extLst>
          </p:cNvPr>
          <p:cNvSpPr/>
          <p:nvPr/>
        </p:nvSpPr>
        <p:spPr>
          <a:xfrm>
            <a:off x="9589501" y="4246565"/>
            <a:ext cx="1899494" cy="334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015957-8EB7-4B2B-B23F-8E66F29B2AB2}"/>
              </a:ext>
            </a:extLst>
          </p:cNvPr>
          <p:cNvCxnSpPr>
            <a:cxnSpLocks/>
          </p:cNvCxnSpPr>
          <p:nvPr/>
        </p:nvCxnSpPr>
        <p:spPr>
          <a:xfrm flipV="1">
            <a:off x="10539248" y="4655795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448C4D-CB0F-4611-B9B3-7D633612CA0B}"/>
              </a:ext>
            </a:extLst>
          </p:cNvPr>
          <p:cNvSpPr txBox="1"/>
          <p:nvPr/>
        </p:nvSpPr>
        <p:spPr>
          <a:xfrm>
            <a:off x="9688449" y="658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429A5D-6221-4C7E-897E-D0533CC86FC5}"/>
              </a:ext>
            </a:extLst>
          </p:cNvPr>
          <p:cNvSpPr txBox="1"/>
          <p:nvPr/>
        </p:nvSpPr>
        <p:spPr>
          <a:xfrm>
            <a:off x="9258787" y="5679942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Buffer to Place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D53F90-FD06-4C8F-A119-1C1DF362A1F7}"/>
              </a:ext>
            </a:extLst>
          </p:cNvPr>
          <p:cNvSpPr/>
          <p:nvPr/>
        </p:nvSpPr>
        <p:spPr>
          <a:xfrm>
            <a:off x="7646400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4C3793-CD2B-47E4-9EE7-58EC9342AB10}"/>
              </a:ext>
            </a:extLst>
          </p:cNvPr>
          <p:cNvSpPr/>
          <p:nvPr/>
        </p:nvSpPr>
        <p:spPr>
          <a:xfrm>
            <a:off x="742133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7BE574-F15E-41E7-B49D-3513C9BA6980}"/>
              </a:ext>
            </a:extLst>
          </p:cNvPr>
          <p:cNvSpPr/>
          <p:nvPr/>
        </p:nvSpPr>
        <p:spPr>
          <a:xfrm>
            <a:off x="787891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B54448-CB4E-44B5-A716-3DFCFEEC2430}"/>
              </a:ext>
            </a:extLst>
          </p:cNvPr>
          <p:cNvCxnSpPr>
            <a:cxnSpLocks/>
          </p:cNvCxnSpPr>
          <p:nvPr/>
        </p:nvCxnSpPr>
        <p:spPr>
          <a:xfrm flipH="1">
            <a:off x="8101306" y="267119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D1A648-63CC-47ED-BBDD-3FDE4D22C63E}"/>
              </a:ext>
            </a:extLst>
          </p:cNvPr>
          <p:cNvCxnSpPr>
            <a:cxnSpLocks/>
          </p:cNvCxnSpPr>
          <p:nvPr/>
        </p:nvCxnSpPr>
        <p:spPr>
          <a:xfrm flipH="1">
            <a:off x="8108346" y="346694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DFFCFF2-7607-44D1-AA3F-967152ED1969}"/>
              </a:ext>
            </a:extLst>
          </p:cNvPr>
          <p:cNvSpPr/>
          <p:nvPr/>
        </p:nvSpPr>
        <p:spPr>
          <a:xfrm>
            <a:off x="7440653" y="4010851"/>
            <a:ext cx="225310" cy="795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89C18D-73E5-4DDA-99D3-BB61BE57CF44}"/>
              </a:ext>
            </a:extLst>
          </p:cNvPr>
          <p:cNvSpPr/>
          <p:nvPr/>
        </p:nvSpPr>
        <p:spPr>
          <a:xfrm>
            <a:off x="7890751" y="401405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8F7354-E02B-46C5-92DB-062C95A40598}"/>
              </a:ext>
            </a:extLst>
          </p:cNvPr>
          <p:cNvSpPr/>
          <p:nvPr/>
        </p:nvSpPr>
        <p:spPr>
          <a:xfrm>
            <a:off x="7665702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625573-5644-4EF9-B0E9-347B32174466}"/>
              </a:ext>
            </a:extLst>
          </p:cNvPr>
          <p:cNvCxnSpPr>
            <a:cxnSpLocks/>
          </p:cNvCxnSpPr>
          <p:nvPr/>
        </p:nvCxnSpPr>
        <p:spPr>
          <a:xfrm flipH="1">
            <a:off x="8116061" y="401085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770E221-CEC6-469A-A61A-1F470B1151D5}"/>
              </a:ext>
            </a:extLst>
          </p:cNvPr>
          <p:cNvCxnSpPr>
            <a:cxnSpLocks/>
          </p:cNvCxnSpPr>
          <p:nvPr/>
        </p:nvCxnSpPr>
        <p:spPr>
          <a:xfrm flipH="1">
            <a:off x="7421334" y="513806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C72335-728B-418C-8E87-42B23C4F39F7}"/>
              </a:ext>
            </a:extLst>
          </p:cNvPr>
          <p:cNvSpPr/>
          <p:nvPr/>
        </p:nvSpPr>
        <p:spPr>
          <a:xfrm>
            <a:off x="7966883" y="513806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E1DDA3-A1C1-44A5-B660-FDCAFF7EEFB6}"/>
              </a:ext>
            </a:extLst>
          </p:cNvPr>
          <p:cNvSpPr/>
          <p:nvPr/>
        </p:nvSpPr>
        <p:spPr>
          <a:xfrm>
            <a:off x="819252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25C0FB-DC1C-4E25-81C1-2DA001DACF9B}"/>
              </a:ext>
            </a:extLst>
          </p:cNvPr>
          <p:cNvSpPr/>
          <p:nvPr/>
        </p:nvSpPr>
        <p:spPr>
          <a:xfrm>
            <a:off x="841783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6B67CB6-6F69-4FA0-9A60-98EA62CC2854}"/>
              </a:ext>
            </a:extLst>
          </p:cNvPr>
          <p:cNvCxnSpPr>
            <a:cxnSpLocks/>
          </p:cNvCxnSpPr>
          <p:nvPr/>
        </p:nvCxnSpPr>
        <p:spPr>
          <a:xfrm flipH="1">
            <a:off x="8092431" y="480660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E334073-7A4A-425B-9473-BF35B6B802C0}"/>
              </a:ext>
            </a:extLst>
          </p:cNvPr>
          <p:cNvCxnSpPr>
            <a:cxnSpLocks/>
          </p:cNvCxnSpPr>
          <p:nvPr/>
        </p:nvCxnSpPr>
        <p:spPr>
          <a:xfrm flipH="1">
            <a:off x="7394630" y="593382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B09BE00-9CCE-44E8-A8F7-96854739EADC}"/>
              </a:ext>
            </a:extLst>
          </p:cNvPr>
          <p:cNvSpPr txBox="1"/>
          <p:nvPr/>
        </p:nvSpPr>
        <p:spPr>
          <a:xfrm>
            <a:off x="7680683" y="226514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63B113-9272-44AB-B726-B1ABD1C4318D}"/>
              </a:ext>
            </a:extLst>
          </p:cNvPr>
          <p:cNvSpPr txBox="1"/>
          <p:nvPr/>
        </p:nvSpPr>
        <p:spPr>
          <a:xfrm>
            <a:off x="7642548" y="3522564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1946947-79D7-4AAA-A217-9AE670E6823D}"/>
              </a:ext>
            </a:extLst>
          </p:cNvPr>
          <p:cNvSpPr txBox="1"/>
          <p:nvPr/>
        </p:nvSpPr>
        <p:spPr>
          <a:xfrm>
            <a:off x="7640948" y="4755937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5BAD01D-552F-4198-B842-E73C0B5664FB}"/>
              </a:ext>
            </a:extLst>
          </p:cNvPr>
          <p:cNvCxnSpPr>
            <a:cxnSpLocks/>
          </p:cNvCxnSpPr>
          <p:nvPr/>
        </p:nvCxnSpPr>
        <p:spPr>
          <a:xfrm>
            <a:off x="7628513" y="4415575"/>
            <a:ext cx="1842092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362BCC1-F200-4769-BED7-21DC10DB506F}"/>
              </a:ext>
            </a:extLst>
          </p:cNvPr>
          <p:cNvCxnSpPr/>
          <p:nvPr/>
        </p:nvCxnSpPr>
        <p:spPr>
          <a:xfrm>
            <a:off x="4991536" y="3206210"/>
            <a:ext cx="321002" cy="446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297CC635-0A2A-4B8D-BF29-10B684B9B36E}"/>
              </a:ext>
            </a:extLst>
          </p:cNvPr>
          <p:cNvCxnSpPr>
            <a:cxnSpLocks/>
          </p:cNvCxnSpPr>
          <p:nvPr/>
        </p:nvCxnSpPr>
        <p:spPr>
          <a:xfrm flipV="1">
            <a:off x="4952424" y="4200971"/>
            <a:ext cx="327211" cy="18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F971DB78-3928-4F5B-996E-F0012011BED6}"/>
              </a:ext>
            </a:extLst>
          </p:cNvPr>
          <p:cNvCxnSpPr>
            <a:cxnSpLocks/>
          </p:cNvCxnSpPr>
          <p:nvPr/>
        </p:nvCxnSpPr>
        <p:spPr>
          <a:xfrm flipH="1">
            <a:off x="4989122" y="4415334"/>
            <a:ext cx="456177" cy="1122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7082717-8191-47DE-BFCD-096BCBE2F25F}"/>
              </a:ext>
            </a:extLst>
          </p:cNvPr>
          <p:cNvCxnSpPr>
            <a:cxnSpLocks/>
          </p:cNvCxnSpPr>
          <p:nvPr/>
        </p:nvCxnSpPr>
        <p:spPr>
          <a:xfrm flipH="1">
            <a:off x="7091572" y="3302835"/>
            <a:ext cx="235573" cy="3501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FFD4957-D267-4E48-9383-253A6489C080}"/>
              </a:ext>
            </a:extLst>
          </p:cNvPr>
          <p:cNvCxnSpPr>
            <a:cxnSpLocks/>
          </p:cNvCxnSpPr>
          <p:nvPr/>
        </p:nvCxnSpPr>
        <p:spPr>
          <a:xfrm>
            <a:off x="6886705" y="4521169"/>
            <a:ext cx="438394" cy="10038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08E39CF2-C2E6-4AFC-A49C-5F931FACFD36}"/>
              </a:ext>
            </a:extLst>
          </p:cNvPr>
          <p:cNvCxnSpPr>
            <a:cxnSpLocks/>
          </p:cNvCxnSpPr>
          <p:nvPr/>
        </p:nvCxnSpPr>
        <p:spPr>
          <a:xfrm flipH="1" flipV="1">
            <a:off x="7135025" y="4330183"/>
            <a:ext cx="258402" cy="2070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881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Send/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Recv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</p:spPr>
        <p:txBody>
          <a:bodyPr/>
          <a:lstStyle/>
          <a:p>
            <a:fld id="{6622EB52-C6DD-4A38-AF06-D5574330ADF3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73F1D-19AF-4A65-92F8-B0E018689A51}"/>
              </a:ext>
            </a:extLst>
          </p:cNvPr>
          <p:cNvSpPr/>
          <p:nvPr/>
        </p:nvSpPr>
        <p:spPr>
          <a:xfrm>
            <a:off x="3400698" y="1479606"/>
            <a:ext cx="9144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A create a SR, and place it on the SQ 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B1180-779C-4DC1-A7B8-BBFD771B6F15}"/>
              </a:ext>
            </a:extLst>
          </p:cNvPr>
          <p:cNvSpPr/>
          <p:nvPr/>
        </p:nvSpPr>
        <p:spPr>
          <a:xfrm>
            <a:off x="77365" y="3206210"/>
            <a:ext cx="3423932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FBB0E6-DA95-48C8-A509-CDC0F2C98D92}"/>
              </a:ext>
            </a:extLst>
          </p:cNvPr>
          <p:cNvSpPr/>
          <p:nvPr/>
        </p:nvSpPr>
        <p:spPr>
          <a:xfrm>
            <a:off x="429836" y="3539746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87F31-71F3-4DFA-8E8B-56CDE8A00D2C}"/>
              </a:ext>
            </a:extLst>
          </p:cNvPr>
          <p:cNvSpPr txBox="1"/>
          <p:nvPr/>
        </p:nvSpPr>
        <p:spPr>
          <a:xfrm>
            <a:off x="1074416" y="2505011"/>
            <a:ext cx="13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BE21A-2054-4013-956A-1BC6C6C08379}"/>
              </a:ext>
            </a:extLst>
          </p:cNvPr>
          <p:cNvSpPr txBox="1"/>
          <p:nvPr/>
        </p:nvSpPr>
        <p:spPr>
          <a:xfrm>
            <a:off x="990651" y="3129375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66DDC-C1CF-4395-88F7-31DE78073904}"/>
              </a:ext>
            </a:extLst>
          </p:cNvPr>
          <p:cNvSpPr txBox="1"/>
          <p:nvPr/>
        </p:nvSpPr>
        <p:spPr>
          <a:xfrm>
            <a:off x="686814" y="3627014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DC33B-CD6D-4D53-9149-E3BD68C08BDE}"/>
              </a:ext>
            </a:extLst>
          </p:cNvPr>
          <p:cNvSpPr/>
          <p:nvPr/>
        </p:nvSpPr>
        <p:spPr>
          <a:xfrm>
            <a:off x="975468" y="4380772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F764BF-A050-4B66-AB3D-DA6CB7E4D415}"/>
              </a:ext>
            </a:extLst>
          </p:cNvPr>
          <p:cNvCxnSpPr>
            <a:cxnSpLocks/>
          </p:cNvCxnSpPr>
          <p:nvPr/>
        </p:nvCxnSpPr>
        <p:spPr>
          <a:xfrm flipV="1">
            <a:off x="1925215" y="4790002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BB853-E54C-4BAB-B8F3-3743DDCCA6DB}"/>
              </a:ext>
            </a:extLst>
          </p:cNvPr>
          <p:cNvSpPr txBox="1"/>
          <p:nvPr/>
        </p:nvSpPr>
        <p:spPr>
          <a:xfrm>
            <a:off x="1074416" y="6721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044667-07FB-4634-A6DD-6AD0C9615FEB}"/>
              </a:ext>
            </a:extLst>
          </p:cNvPr>
          <p:cNvSpPr txBox="1"/>
          <p:nvPr/>
        </p:nvSpPr>
        <p:spPr>
          <a:xfrm>
            <a:off x="893912" y="5688236"/>
            <a:ext cx="21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 to Transfer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D8E0D89-44CF-4C8B-9A1E-9A59D83CCF56}"/>
              </a:ext>
            </a:extLst>
          </p:cNvPr>
          <p:cNvSpPr/>
          <p:nvPr/>
        </p:nvSpPr>
        <p:spPr>
          <a:xfrm>
            <a:off x="5271524" y="3645502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B3C00E-3D68-49DC-A874-34B7FD88D673}"/>
              </a:ext>
            </a:extLst>
          </p:cNvPr>
          <p:cNvSpPr txBox="1"/>
          <p:nvPr/>
        </p:nvSpPr>
        <p:spPr>
          <a:xfrm>
            <a:off x="5311206" y="303713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E96BB1-A3E2-409B-825B-1A624C80F219}"/>
              </a:ext>
            </a:extLst>
          </p:cNvPr>
          <p:cNvSpPr/>
          <p:nvPr/>
        </p:nvSpPr>
        <p:spPr>
          <a:xfrm>
            <a:off x="420487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4361CB-B6C3-42AD-BE87-C046A9651B5F}"/>
              </a:ext>
            </a:extLst>
          </p:cNvPr>
          <p:cNvSpPr/>
          <p:nvPr/>
        </p:nvSpPr>
        <p:spPr>
          <a:xfrm>
            <a:off x="443018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BDC93-CE31-4467-99CB-A881F79DBAA2}"/>
              </a:ext>
            </a:extLst>
          </p:cNvPr>
          <p:cNvSpPr/>
          <p:nvPr/>
        </p:nvSpPr>
        <p:spPr>
          <a:xfrm>
            <a:off x="4655499" y="2715443"/>
            <a:ext cx="225310" cy="7957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9A47B7-2CA1-4F6D-AC15-9B3DCD9D0981}"/>
              </a:ext>
            </a:extLst>
          </p:cNvPr>
          <p:cNvCxnSpPr>
            <a:cxnSpLocks/>
          </p:cNvCxnSpPr>
          <p:nvPr/>
        </p:nvCxnSpPr>
        <p:spPr>
          <a:xfrm flipH="1">
            <a:off x="3643072" y="271544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8B7E7D-EDC0-4BFF-8759-F17B7418E834}"/>
              </a:ext>
            </a:extLst>
          </p:cNvPr>
          <p:cNvCxnSpPr>
            <a:cxnSpLocks/>
          </p:cNvCxnSpPr>
          <p:nvPr/>
        </p:nvCxnSpPr>
        <p:spPr>
          <a:xfrm flipH="1">
            <a:off x="3643071" y="351119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52430B8-5C0F-4937-B53A-B6D908FE1A7B}"/>
              </a:ext>
            </a:extLst>
          </p:cNvPr>
          <p:cNvSpPr/>
          <p:nvPr/>
        </p:nvSpPr>
        <p:spPr>
          <a:xfrm>
            <a:off x="420183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83C51-2CB2-4942-9CAD-D0235A8B3515}"/>
              </a:ext>
            </a:extLst>
          </p:cNvPr>
          <p:cNvSpPr/>
          <p:nvPr/>
        </p:nvSpPr>
        <p:spPr>
          <a:xfrm>
            <a:off x="442714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EE120-2B16-441E-969F-11050A2D5840}"/>
              </a:ext>
            </a:extLst>
          </p:cNvPr>
          <p:cNvSpPr/>
          <p:nvPr/>
        </p:nvSpPr>
        <p:spPr>
          <a:xfrm>
            <a:off x="465245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369552-5D34-4103-B95C-9FC891EBB189}"/>
              </a:ext>
            </a:extLst>
          </p:cNvPr>
          <p:cNvCxnSpPr>
            <a:cxnSpLocks/>
          </p:cNvCxnSpPr>
          <p:nvPr/>
        </p:nvCxnSpPr>
        <p:spPr>
          <a:xfrm flipH="1">
            <a:off x="3640024" y="399610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43469E1-5255-4C15-A59B-4DCBFD728287}"/>
              </a:ext>
            </a:extLst>
          </p:cNvPr>
          <p:cNvCxnSpPr>
            <a:cxnSpLocks/>
          </p:cNvCxnSpPr>
          <p:nvPr/>
        </p:nvCxnSpPr>
        <p:spPr>
          <a:xfrm flipH="1">
            <a:off x="3640023" y="479185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C3B856B-6A64-4433-92C0-42E78F4702E6}"/>
              </a:ext>
            </a:extLst>
          </p:cNvPr>
          <p:cNvSpPr/>
          <p:nvPr/>
        </p:nvSpPr>
        <p:spPr>
          <a:xfrm>
            <a:off x="371278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764793-6F10-440C-B737-EF1E69F25EC6}"/>
              </a:ext>
            </a:extLst>
          </p:cNvPr>
          <p:cNvSpPr/>
          <p:nvPr/>
        </p:nvSpPr>
        <p:spPr>
          <a:xfrm>
            <a:off x="393809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30FEB6-1F60-451E-8CB7-525C432890DC}"/>
              </a:ext>
            </a:extLst>
          </p:cNvPr>
          <p:cNvSpPr/>
          <p:nvPr/>
        </p:nvSpPr>
        <p:spPr>
          <a:xfrm>
            <a:off x="416340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934E825-25E5-4F00-B135-1AF03C20E966}"/>
              </a:ext>
            </a:extLst>
          </p:cNvPr>
          <p:cNvCxnSpPr>
            <a:cxnSpLocks/>
          </p:cNvCxnSpPr>
          <p:nvPr/>
        </p:nvCxnSpPr>
        <p:spPr>
          <a:xfrm flipH="1">
            <a:off x="4348538" y="510425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164083-8EA9-454B-BA72-3F41CADDE487}"/>
              </a:ext>
            </a:extLst>
          </p:cNvPr>
          <p:cNvCxnSpPr>
            <a:cxnSpLocks/>
          </p:cNvCxnSpPr>
          <p:nvPr/>
        </p:nvCxnSpPr>
        <p:spPr>
          <a:xfrm flipH="1">
            <a:off x="4388715" y="590001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07F233-A491-4E4B-B83F-8AD89E02F734}"/>
              </a:ext>
            </a:extLst>
          </p:cNvPr>
          <p:cNvSpPr txBox="1"/>
          <p:nvPr/>
        </p:nvSpPr>
        <p:spPr>
          <a:xfrm>
            <a:off x="3938095" y="21924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760F35-8AB6-4F07-971B-443850FAE9A7}"/>
              </a:ext>
            </a:extLst>
          </p:cNvPr>
          <p:cNvSpPr txBox="1"/>
          <p:nvPr/>
        </p:nvSpPr>
        <p:spPr>
          <a:xfrm>
            <a:off x="3940367" y="3518548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0C3A2-83AC-4053-9E6F-767F4BF69C5A}"/>
              </a:ext>
            </a:extLst>
          </p:cNvPr>
          <p:cNvSpPr txBox="1"/>
          <p:nvPr/>
        </p:nvSpPr>
        <p:spPr>
          <a:xfrm>
            <a:off x="3940367" y="4705900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0C71D61-F805-4F7D-AF1D-89FBE03200F5}"/>
              </a:ext>
            </a:extLst>
          </p:cNvPr>
          <p:cNvSpPr/>
          <p:nvPr/>
        </p:nvSpPr>
        <p:spPr>
          <a:xfrm>
            <a:off x="6371762" y="3652970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F6AC23-F8E0-43C4-BB6B-177A342C573B}"/>
              </a:ext>
            </a:extLst>
          </p:cNvPr>
          <p:cNvSpPr txBox="1"/>
          <p:nvPr/>
        </p:nvSpPr>
        <p:spPr>
          <a:xfrm>
            <a:off x="6406838" y="307200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BE350D-F359-4EAD-B6EA-9084BBC209A9}"/>
              </a:ext>
            </a:extLst>
          </p:cNvPr>
          <p:cNvSpPr/>
          <p:nvPr/>
        </p:nvSpPr>
        <p:spPr>
          <a:xfrm>
            <a:off x="8769956" y="3072003"/>
            <a:ext cx="3345373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548AC21-2157-405A-A103-5320EA8A4425}"/>
              </a:ext>
            </a:extLst>
          </p:cNvPr>
          <p:cNvSpPr/>
          <p:nvPr/>
        </p:nvSpPr>
        <p:spPr>
          <a:xfrm>
            <a:off x="9043869" y="3405539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9518EE-F228-475D-A2B6-37360EA316F7}"/>
              </a:ext>
            </a:extLst>
          </p:cNvPr>
          <p:cNvSpPr txBox="1"/>
          <p:nvPr/>
        </p:nvSpPr>
        <p:spPr>
          <a:xfrm>
            <a:off x="9688449" y="2370804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B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D38726A-4669-4192-98F5-9BE264D47FB2}"/>
              </a:ext>
            </a:extLst>
          </p:cNvPr>
          <p:cNvSpPr txBox="1"/>
          <p:nvPr/>
        </p:nvSpPr>
        <p:spPr>
          <a:xfrm>
            <a:off x="9604684" y="2995168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62BF57-AEC2-4011-B024-23DC92A084F6}"/>
              </a:ext>
            </a:extLst>
          </p:cNvPr>
          <p:cNvSpPr txBox="1"/>
          <p:nvPr/>
        </p:nvSpPr>
        <p:spPr>
          <a:xfrm>
            <a:off x="9300847" y="3492807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42F24-EBBC-4421-AB83-A202DEE32C79}"/>
              </a:ext>
            </a:extLst>
          </p:cNvPr>
          <p:cNvSpPr/>
          <p:nvPr/>
        </p:nvSpPr>
        <p:spPr>
          <a:xfrm>
            <a:off x="9589501" y="4246565"/>
            <a:ext cx="1899494" cy="334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015957-8EB7-4B2B-B23F-8E66F29B2AB2}"/>
              </a:ext>
            </a:extLst>
          </p:cNvPr>
          <p:cNvCxnSpPr>
            <a:cxnSpLocks/>
          </p:cNvCxnSpPr>
          <p:nvPr/>
        </p:nvCxnSpPr>
        <p:spPr>
          <a:xfrm flipV="1">
            <a:off x="10539248" y="4655795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448C4D-CB0F-4611-B9B3-7D633612CA0B}"/>
              </a:ext>
            </a:extLst>
          </p:cNvPr>
          <p:cNvSpPr txBox="1"/>
          <p:nvPr/>
        </p:nvSpPr>
        <p:spPr>
          <a:xfrm>
            <a:off x="9688449" y="658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429A5D-6221-4C7E-897E-D0533CC86FC5}"/>
              </a:ext>
            </a:extLst>
          </p:cNvPr>
          <p:cNvSpPr txBox="1"/>
          <p:nvPr/>
        </p:nvSpPr>
        <p:spPr>
          <a:xfrm>
            <a:off x="9258787" y="5679942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Buffer to Place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D53F90-FD06-4C8F-A119-1C1DF362A1F7}"/>
              </a:ext>
            </a:extLst>
          </p:cNvPr>
          <p:cNvSpPr/>
          <p:nvPr/>
        </p:nvSpPr>
        <p:spPr>
          <a:xfrm>
            <a:off x="7646400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4C3793-CD2B-47E4-9EE7-58EC9342AB10}"/>
              </a:ext>
            </a:extLst>
          </p:cNvPr>
          <p:cNvSpPr/>
          <p:nvPr/>
        </p:nvSpPr>
        <p:spPr>
          <a:xfrm>
            <a:off x="742133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7BE574-F15E-41E7-B49D-3513C9BA6980}"/>
              </a:ext>
            </a:extLst>
          </p:cNvPr>
          <p:cNvSpPr/>
          <p:nvPr/>
        </p:nvSpPr>
        <p:spPr>
          <a:xfrm>
            <a:off x="787891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B54448-CB4E-44B5-A716-3DFCFEEC2430}"/>
              </a:ext>
            </a:extLst>
          </p:cNvPr>
          <p:cNvCxnSpPr>
            <a:cxnSpLocks/>
          </p:cNvCxnSpPr>
          <p:nvPr/>
        </p:nvCxnSpPr>
        <p:spPr>
          <a:xfrm flipH="1">
            <a:off x="8101306" y="267119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D1A648-63CC-47ED-BBDD-3FDE4D22C63E}"/>
              </a:ext>
            </a:extLst>
          </p:cNvPr>
          <p:cNvCxnSpPr>
            <a:cxnSpLocks/>
          </p:cNvCxnSpPr>
          <p:nvPr/>
        </p:nvCxnSpPr>
        <p:spPr>
          <a:xfrm flipH="1">
            <a:off x="8108346" y="346694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DFFCFF2-7607-44D1-AA3F-967152ED1969}"/>
              </a:ext>
            </a:extLst>
          </p:cNvPr>
          <p:cNvSpPr/>
          <p:nvPr/>
        </p:nvSpPr>
        <p:spPr>
          <a:xfrm>
            <a:off x="7440653" y="4010851"/>
            <a:ext cx="225310" cy="795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89C18D-73E5-4DDA-99D3-BB61BE57CF44}"/>
              </a:ext>
            </a:extLst>
          </p:cNvPr>
          <p:cNvSpPr/>
          <p:nvPr/>
        </p:nvSpPr>
        <p:spPr>
          <a:xfrm>
            <a:off x="7890751" y="401405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8F7354-E02B-46C5-92DB-062C95A40598}"/>
              </a:ext>
            </a:extLst>
          </p:cNvPr>
          <p:cNvSpPr/>
          <p:nvPr/>
        </p:nvSpPr>
        <p:spPr>
          <a:xfrm>
            <a:off x="7665702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625573-5644-4EF9-B0E9-347B32174466}"/>
              </a:ext>
            </a:extLst>
          </p:cNvPr>
          <p:cNvCxnSpPr>
            <a:cxnSpLocks/>
          </p:cNvCxnSpPr>
          <p:nvPr/>
        </p:nvCxnSpPr>
        <p:spPr>
          <a:xfrm flipH="1">
            <a:off x="8116061" y="401085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770E221-CEC6-469A-A61A-1F470B1151D5}"/>
              </a:ext>
            </a:extLst>
          </p:cNvPr>
          <p:cNvCxnSpPr>
            <a:cxnSpLocks/>
          </p:cNvCxnSpPr>
          <p:nvPr/>
        </p:nvCxnSpPr>
        <p:spPr>
          <a:xfrm flipH="1">
            <a:off x="7421334" y="513806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C72335-728B-418C-8E87-42B23C4F39F7}"/>
              </a:ext>
            </a:extLst>
          </p:cNvPr>
          <p:cNvSpPr/>
          <p:nvPr/>
        </p:nvSpPr>
        <p:spPr>
          <a:xfrm>
            <a:off x="7966883" y="513806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E1DDA3-A1C1-44A5-B660-FDCAFF7EEFB6}"/>
              </a:ext>
            </a:extLst>
          </p:cNvPr>
          <p:cNvSpPr/>
          <p:nvPr/>
        </p:nvSpPr>
        <p:spPr>
          <a:xfrm>
            <a:off x="819252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25C0FB-DC1C-4E25-81C1-2DA001DACF9B}"/>
              </a:ext>
            </a:extLst>
          </p:cNvPr>
          <p:cNvSpPr/>
          <p:nvPr/>
        </p:nvSpPr>
        <p:spPr>
          <a:xfrm>
            <a:off x="841783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6B67CB6-6F69-4FA0-9A60-98EA62CC2854}"/>
              </a:ext>
            </a:extLst>
          </p:cNvPr>
          <p:cNvCxnSpPr>
            <a:cxnSpLocks/>
          </p:cNvCxnSpPr>
          <p:nvPr/>
        </p:nvCxnSpPr>
        <p:spPr>
          <a:xfrm flipH="1">
            <a:off x="8092431" y="480660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E334073-7A4A-425B-9473-BF35B6B802C0}"/>
              </a:ext>
            </a:extLst>
          </p:cNvPr>
          <p:cNvCxnSpPr>
            <a:cxnSpLocks/>
          </p:cNvCxnSpPr>
          <p:nvPr/>
        </p:nvCxnSpPr>
        <p:spPr>
          <a:xfrm flipH="1">
            <a:off x="7394630" y="593382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B09BE00-9CCE-44E8-A8F7-96854739EADC}"/>
              </a:ext>
            </a:extLst>
          </p:cNvPr>
          <p:cNvSpPr txBox="1"/>
          <p:nvPr/>
        </p:nvSpPr>
        <p:spPr>
          <a:xfrm>
            <a:off x="7680683" y="226514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63B113-9272-44AB-B726-B1ABD1C4318D}"/>
              </a:ext>
            </a:extLst>
          </p:cNvPr>
          <p:cNvSpPr txBox="1"/>
          <p:nvPr/>
        </p:nvSpPr>
        <p:spPr>
          <a:xfrm>
            <a:off x="7642548" y="3522564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1946947-79D7-4AAA-A217-9AE670E6823D}"/>
              </a:ext>
            </a:extLst>
          </p:cNvPr>
          <p:cNvSpPr txBox="1"/>
          <p:nvPr/>
        </p:nvSpPr>
        <p:spPr>
          <a:xfrm>
            <a:off x="7640948" y="4755937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5BAD01D-552F-4198-B842-E73C0B5664FB}"/>
              </a:ext>
            </a:extLst>
          </p:cNvPr>
          <p:cNvCxnSpPr>
            <a:cxnSpLocks/>
          </p:cNvCxnSpPr>
          <p:nvPr/>
        </p:nvCxnSpPr>
        <p:spPr>
          <a:xfrm>
            <a:off x="7628513" y="4415575"/>
            <a:ext cx="1842092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53DD0032-519E-4F08-B8B2-10D51F97F83E}"/>
              </a:ext>
            </a:extLst>
          </p:cNvPr>
          <p:cNvCxnSpPr>
            <a:cxnSpLocks/>
          </p:cNvCxnSpPr>
          <p:nvPr/>
        </p:nvCxnSpPr>
        <p:spPr>
          <a:xfrm flipH="1">
            <a:off x="2743200" y="3223450"/>
            <a:ext cx="1909251" cy="1192125"/>
          </a:xfrm>
          <a:prstGeom prst="straightConnector1">
            <a:avLst/>
          </a:prstGeom>
          <a:ln w="190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56A7184-053E-4A24-BA5B-8B999AD2CFD6}"/>
              </a:ext>
            </a:extLst>
          </p:cNvPr>
          <p:cNvCxnSpPr/>
          <p:nvPr/>
        </p:nvCxnSpPr>
        <p:spPr>
          <a:xfrm>
            <a:off x="4991536" y="3206210"/>
            <a:ext cx="321002" cy="446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9137A06-761D-47D0-AFA0-A1A05AFD581A}"/>
              </a:ext>
            </a:extLst>
          </p:cNvPr>
          <p:cNvCxnSpPr>
            <a:cxnSpLocks/>
          </p:cNvCxnSpPr>
          <p:nvPr/>
        </p:nvCxnSpPr>
        <p:spPr>
          <a:xfrm flipV="1">
            <a:off x="4952424" y="4200971"/>
            <a:ext cx="327211" cy="18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86A5A751-4A05-4799-A659-307EAB008817}"/>
              </a:ext>
            </a:extLst>
          </p:cNvPr>
          <p:cNvCxnSpPr>
            <a:cxnSpLocks/>
          </p:cNvCxnSpPr>
          <p:nvPr/>
        </p:nvCxnSpPr>
        <p:spPr>
          <a:xfrm flipH="1">
            <a:off x="4989122" y="4415334"/>
            <a:ext cx="456177" cy="1122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8934B7E-5F40-4450-AA78-A542ADC58BE5}"/>
              </a:ext>
            </a:extLst>
          </p:cNvPr>
          <p:cNvCxnSpPr>
            <a:cxnSpLocks/>
          </p:cNvCxnSpPr>
          <p:nvPr/>
        </p:nvCxnSpPr>
        <p:spPr>
          <a:xfrm flipH="1">
            <a:off x="7091572" y="3302835"/>
            <a:ext cx="235573" cy="3501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221EED0-7F09-4FB4-81FC-959CB7E0865D}"/>
              </a:ext>
            </a:extLst>
          </p:cNvPr>
          <p:cNvCxnSpPr>
            <a:cxnSpLocks/>
          </p:cNvCxnSpPr>
          <p:nvPr/>
        </p:nvCxnSpPr>
        <p:spPr>
          <a:xfrm>
            <a:off x="6886705" y="4521169"/>
            <a:ext cx="438394" cy="10038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A1BB0B8C-625B-4122-8967-EEB0C773ECFB}"/>
              </a:ext>
            </a:extLst>
          </p:cNvPr>
          <p:cNvCxnSpPr>
            <a:cxnSpLocks/>
          </p:cNvCxnSpPr>
          <p:nvPr/>
        </p:nvCxnSpPr>
        <p:spPr>
          <a:xfrm flipH="1" flipV="1">
            <a:off x="7135025" y="4330183"/>
            <a:ext cx="258402" cy="2070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910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Send/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Recv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</p:spPr>
        <p:txBody>
          <a:bodyPr/>
          <a:lstStyle/>
          <a:p>
            <a:fld id="{6622EB52-C6DD-4A38-AF06-D5574330ADF3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73F1D-19AF-4A65-92F8-B0E018689A51}"/>
              </a:ext>
            </a:extLst>
          </p:cNvPr>
          <p:cNvSpPr/>
          <p:nvPr/>
        </p:nvSpPr>
        <p:spPr>
          <a:xfrm>
            <a:off x="3750757" y="1426436"/>
            <a:ext cx="10927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 consume WQE from System A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 send data to system B</a:t>
            </a:r>
          </a:p>
          <a:p>
            <a:r>
              <a:rPr lang="en-US" altLang="zh-CN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B1180-779C-4DC1-A7B8-BBFD771B6F15}"/>
              </a:ext>
            </a:extLst>
          </p:cNvPr>
          <p:cNvSpPr/>
          <p:nvPr/>
        </p:nvSpPr>
        <p:spPr>
          <a:xfrm>
            <a:off x="77365" y="3206210"/>
            <a:ext cx="3423932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FBB0E6-DA95-48C8-A509-CDC0F2C98D92}"/>
              </a:ext>
            </a:extLst>
          </p:cNvPr>
          <p:cNvSpPr/>
          <p:nvPr/>
        </p:nvSpPr>
        <p:spPr>
          <a:xfrm>
            <a:off x="429836" y="3539746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87F31-71F3-4DFA-8E8B-56CDE8A00D2C}"/>
              </a:ext>
            </a:extLst>
          </p:cNvPr>
          <p:cNvSpPr txBox="1"/>
          <p:nvPr/>
        </p:nvSpPr>
        <p:spPr>
          <a:xfrm>
            <a:off x="1074416" y="2505011"/>
            <a:ext cx="13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BE21A-2054-4013-956A-1BC6C6C08379}"/>
              </a:ext>
            </a:extLst>
          </p:cNvPr>
          <p:cNvSpPr txBox="1"/>
          <p:nvPr/>
        </p:nvSpPr>
        <p:spPr>
          <a:xfrm>
            <a:off x="990651" y="3129375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66DDC-C1CF-4395-88F7-31DE78073904}"/>
              </a:ext>
            </a:extLst>
          </p:cNvPr>
          <p:cNvSpPr txBox="1"/>
          <p:nvPr/>
        </p:nvSpPr>
        <p:spPr>
          <a:xfrm>
            <a:off x="686814" y="3627014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DC33B-CD6D-4D53-9149-E3BD68C08BDE}"/>
              </a:ext>
            </a:extLst>
          </p:cNvPr>
          <p:cNvSpPr/>
          <p:nvPr/>
        </p:nvSpPr>
        <p:spPr>
          <a:xfrm>
            <a:off x="975468" y="4380772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F764BF-A050-4B66-AB3D-DA6CB7E4D415}"/>
              </a:ext>
            </a:extLst>
          </p:cNvPr>
          <p:cNvCxnSpPr>
            <a:cxnSpLocks/>
          </p:cNvCxnSpPr>
          <p:nvPr/>
        </p:nvCxnSpPr>
        <p:spPr>
          <a:xfrm flipV="1">
            <a:off x="1925215" y="4790002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BB853-E54C-4BAB-B8F3-3743DDCCA6DB}"/>
              </a:ext>
            </a:extLst>
          </p:cNvPr>
          <p:cNvSpPr txBox="1"/>
          <p:nvPr/>
        </p:nvSpPr>
        <p:spPr>
          <a:xfrm>
            <a:off x="1074416" y="6721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044667-07FB-4634-A6DD-6AD0C9615FEB}"/>
              </a:ext>
            </a:extLst>
          </p:cNvPr>
          <p:cNvSpPr txBox="1"/>
          <p:nvPr/>
        </p:nvSpPr>
        <p:spPr>
          <a:xfrm>
            <a:off x="893912" y="5688236"/>
            <a:ext cx="21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 to Transfer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D8E0D89-44CF-4C8B-9A1E-9A59D83CCF56}"/>
              </a:ext>
            </a:extLst>
          </p:cNvPr>
          <p:cNvSpPr/>
          <p:nvPr/>
        </p:nvSpPr>
        <p:spPr>
          <a:xfrm>
            <a:off x="5271524" y="3645502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B3C00E-3D68-49DC-A874-34B7FD88D673}"/>
              </a:ext>
            </a:extLst>
          </p:cNvPr>
          <p:cNvSpPr txBox="1"/>
          <p:nvPr/>
        </p:nvSpPr>
        <p:spPr>
          <a:xfrm>
            <a:off x="5311206" y="303713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E96BB1-A3E2-409B-825B-1A624C80F219}"/>
              </a:ext>
            </a:extLst>
          </p:cNvPr>
          <p:cNvSpPr/>
          <p:nvPr/>
        </p:nvSpPr>
        <p:spPr>
          <a:xfrm>
            <a:off x="420487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4361CB-B6C3-42AD-BE87-C046A9651B5F}"/>
              </a:ext>
            </a:extLst>
          </p:cNvPr>
          <p:cNvSpPr/>
          <p:nvPr/>
        </p:nvSpPr>
        <p:spPr>
          <a:xfrm>
            <a:off x="443018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BDC93-CE31-4467-99CB-A881F79DBAA2}"/>
              </a:ext>
            </a:extLst>
          </p:cNvPr>
          <p:cNvSpPr/>
          <p:nvPr/>
        </p:nvSpPr>
        <p:spPr>
          <a:xfrm>
            <a:off x="465549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9A47B7-2CA1-4F6D-AC15-9B3DCD9D0981}"/>
              </a:ext>
            </a:extLst>
          </p:cNvPr>
          <p:cNvCxnSpPr>
            <a:cxnSpLocks/>
          </p:cNvCxnSpPr>
          <p:nvPr/>
        </p:nvCxnSpPr>
        <p:spPr>
          <a:xfrm flipH="1">
            <a:off x="3643072" y="271544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8B7E7D-EDC0-4BFF-8759-F17B7418E834}"/>
              </a:ext>
            </a:extLst>
          </p:cNvPr>
          <p:cNvCxnSpPr>
            <a:cxnSpLocks/>
          </p:cNvCxnSpPr>
          <p:nvPr/>
        </p:nvCxnSpPr>
        <p:spPr>
          <a:xfrm flipH="1">
            <a:off x="3643071" y="351119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52430B8-5C0F-4937-B53A-B6D908FE1A7B}"/>
              </a:ext>
            </a:extLst>
          </p:cNvPr>
          <p:cNvSpPr/>
          <p:nvPr/>
        </p:nvSpPr>
        <p:spPr>
          <a:xfrm>
            <a:off x="420183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83C51-2CB2-4942-9CAD-D0235A8B3515}"/>
              </a:ext>
            </a:extLst>
          </p:cNvPr>
          <p:cNvSpPr/>
          <p:nvPr/>
        </p:nvSpPr>
        <p:spPr>
          <a:xfrm>
            <a:off x="442714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EE120-2B16-441E-969F-11050A2D5840}"/>
              </a:ext>
            </a:extLst>
          </p:cNvPr>
          <p:cNvSpPr/>
          <p:nvPr/>
        </p:nvSpPr>
        <p:spPr>
          <a:xfrm>
            <a:off x="465245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369552-5D34-4103-B95C-9FC891EBB189}"/>
              </a:ext>
            </a:extLst>
          </p:cNvPr>
          <p:cNvCxnSpPr>
            <a:cxnSpLocks/>
          </p:cNvCxnSpPr>
          <p:nvPr/>
        </p:nvCxnSpPr>
        <p:spPr>
          <a:xfrm flipH="1">
            <a:off x="3640024" y="399610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43469E1-5255-4C15-A59B-4DCBFD728287}"/>
              </a:ext>
            </a:extLst>
          </p:cNvPr>
          <p:cNvCxnSpPr>
            <a:cxnSpLocks/>
          </p:cNvCxnSpPr>
          <p:nvPr/>
        </p:nvCxnSpPr>
        <p:spPr>
          <a:xfrm flipH="1">
            <a:off x="3640023" y="479185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C3B856B-6A64-4433-92C0-42E78F4702E6}"/>
              </a:ext>
            </a:extLst>
          </p:cNvPr>
          <p:cNvSpPr/>
          <p:nvPr/>
        </p:nvSpPr>
        <p:spPr>
          <a:xfrm>
            <a:off x="371278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764793-6F10-440C-B737-EF1E69F25EC6}"/>
              </a:ext>
            </a:extLst>
          </p:cNvPr>
          <p:cNvSpPr/>
          <p:nvPr/>
        </p:nvSpPr>
        <p:spPr>
          <a:xfrm>
            <a:off x="393809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30FEB6-1F60-451E-8CB7-525C432890DC}"/>
              </a:ext>
            </a:extLst>
          </p:cNvPr>
          <p:cNvSpPr/>
          <p:nvPr/>
        </p:nvSpPr>
        <p:spPr>
          <a:xfrm>
            <a:off x="416340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934E825-25E5-4F00-B135-1AF03C20E966}"/>
              </a:ext>
            </a:extLst>
          </p:cNvPr>
          <p:cNvCxnSpPr>
            <a:cxnSpLocks/>
          </p:cNvCxnSpPr>
          <p:nvPr/>
        </p:nvCxnSpPr>
        <p:spPr>
          <a:xfrm flipH="1">
            <a:off x="4348538" y="510425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164083-8EA9-454B-BA72-3F41CADDE487}"/>
              </a:ext>
            </a:extLst>
          </p:cNvPr>
          <p:cNvCxnSpPr>
            <a:cxnSpLocks/>
          </p:cNvCxnSpPr>
          <p:nvPr/>
        </p:nvCxnSpPr>
        <p:spPr>
          <a:xfrm flipH="1">
            <a:off x="4388715" y="590001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07F233-A491-4E4B-B83F-8AD89E02F734}"/>
              </a:ext>
            </a:extLst>
          </p:cNvPr>
          <p:cNvSpPr txBox="1"/>
          <p:nvPr/>
        </p:nvSpPr>
        <p:spPr>
          <a:xfrm>
            <a:off x="3938095" y="21924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760F35-8AB6-4F07-971B-443850FAE9A7}"/>
              </a:ext>
            </a:extLst>
          </p:cNvPr>
          <p:cNvSpPr txBox="1"/>
          <p:nvPr/>
        </p:nvSpPr>
        <p:spPr>
          <a:xfrm>
            <a:off x="3940367" y="3518548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0C3A2-83AC-4053-9E6F-767F4BF69C5A}"/>
              </a:ext>
            </a:extLst>
          </p:cNvPr>
          <p:cNvSpPr txBox="1"/>
          <p:nvPr/>
        </p:nvSpPr>
        <p:spPr>
          <a:xfrm>
            <a:off x="3940367" y="4705900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0C71D61-F805-4F7D-AF1D-89FBE03200F5}"/>
              </a:ext>
            </a:extLst>
          </p:cNvPr>
          <p:cNvSpPr/>
          <p:nvPr/>
        </p:nvSpPr>
        <p:spPr>
          <a:xfrm>
            <a:off x="6371762" y="3652970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F6AC23-F8E0-43C4-BB6B-177A342C573B}"/>
              </a:ext>
            </a:extLst>
          </p:cNvPr>
          <p:cNvSpPr txBox="1"/>
          <p:nvPr/>
        </p:nvSpPr>
        <p:spPr>
          <a:xfrm>
            <a:off x="6406838" y="307200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BE350D-F359-4EAD-B6EA-9084BBC209A9}"/>
              </a:ext>
            </a:extLst>
          </p:cNvPr>
          <p:cNvSpPr/>
          <p:nvPr/>
        </p:nvSpPr>
        <p:spPr>
          <a:xfrm>
            <a:off x="8769956" y="3072003"/>
            <a:ext cx="3345373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548AC21-2157-405A-A103-5320EA8A4425}"/>
              </a:ext>
            </a:extLst>
          </p:cNvPr>
          <p:cNvSpPr/>
          <p:nvPr/>
        </p:nvSpPr>
        <p:spPr>
          <a:xfrm>
            <a:off x="9043869" y="3405539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9518EE-F228-475D-A2B6-37360EA316F7}"/>
              </a:ext>
            </a:extLst>
          </p:cNvPr>
          <p:cNvSpPr txBox="1"/>
          <p:nvPr/>
        </p:nvSpPr>
        <p:spPr>
          <a:xfrm>
            <a:off x="9688449" y="2370804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B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D38726A-4669-4192-98F5-9BE264D47FB2}"/>
              </a:ext>
            </a:extLst>
          </p:cNvPr>
          <p:cNvSpPr txBox="1"/>
          <p:nvPr/>
        </p:nvSpPr>
        <p:spPr>
          <a:xfrm>
            <a:off x="9604684" y="2995168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62BF57-AEC2-4011-B024-23DC92A084F6}"/>
              </a:ext>
            </a:extLst>
          </p:cNvPr>
          <p:cNvSpPr txBox="1"/>
          <p:nvPr/>
        </p:nvSpPr>
        <p:spPr>
          <a:xfrm>
            <a:off x="9300847" y="3492807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42F24-EBBC-4421-AB83-A202DEE32C79}"/>
              </a:ext>
            </a:extLst>
          </p:cNvPr>
          <p:cNvSpPr/>
          <p:nvPr/>
        </p:nvSpPr>
        <p:spPr>
          <a:xfrm>
            <a:off x="9589501" y="4246565"/>
            <a:ext cx="1899494" cy="334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015957-8EB7-4B2B-B23F-8E66F29B2AB2}"/>
              </a:ext>
            </a:extLst>
          </p:cNvPr>
          <p:cNvCxnSpPr>
            <a:cxnSpLocks/>
          </p:cNvCxnSpPr>
          <p:nvPr/>
        </p:nvCxnSpPr>
        <p:spPr>
          <a:xfrm flipV="1">
            <a:off x="10539248" y="4655795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448C4D-CB0F-4611-B9B3-7D633612CA0B}"/>
              </a:ext>
            </a:extLst>
          </p:cNvPr>
          <p:cNvSpPr txBox="1"/>
          <p:nvPr/>
        </p:nvSpPr>
        <p:spPr>
          <a:xfrm>
            <a:off x="9688449" y="658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429A5D-6221-4C7E-897E-D0533CC86FC5}"/>
              </a:ext>
            </a:extLst>
          </p:cNvPr>
          <p:cNvSpPr txBox="1"/>
          <p:nvPr/>
        </p:nvSpPr>
        <p:spPr>
          <a:xfrm>
            <a:off x="9258787" y="5679942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Buffer to Place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D53F90-FD06-4C8F-A119-1C1DF362A1F7}"/>
              </a:ext>
            </a:extLst>
          </p:cNvPr>
          <p:cNvSpPr/>
          <p:nvPr/>
        </p:nvSpPr>
        <p:spPr>
          <a:xfrm>
            <a:off x="7646400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4C3793-CD2B-47E4-9EE7-58EC9342AB10}"/>
              </a:ext>
            </a:extLst>
          </p:cNvPr>
          <p:cNvSpPr/>
          <p:nvPr/>
        </p:nvSpPr>
        <p:spPr>
          <a:xfrm>
            <a:off x="742133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7BE574-F15E-41E7-B49D-3513C9BA6980}"/>
              </a:ext>
            </a:extLst>
          </p:cNvPr>
          <p:cNvSpPr/>
          <p:nvPr/>
        </p:nvSpPr>
        <p:spPr>
          <a:xfrm>
            <a:off x="787891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B54448-CB4E-44B5-A716-3DFCFEEC2430}"/>
              </a:ext>
            </a:extLst>
          </p:cNvPr>
          <p:cNvCxnSpPr>
            <a:cxnSpLocks/>
          </p:cNvCxnSpPr>
          <p:nvPr/>
        </p:nvCxnSpPr>
        <p:spPr>
          <a:xfrm flipH="1">
            <a:off x="8101306" y="267119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D1A648-63CC-47ED-BBDD-3FDE4D22C63E}"/>
              </a:ext>
            </a:extLst>
          </p:cNvPr>
          <p:cNvCxnSpPr>
            <a:cxnSpLocks/>
          </p:cNvCxnSpPr>
          <p:nvPr/>
        </p:nvCxnSpPr>
        <p:spPr>
          <a:xfrm flipH="1">
            <a:off x="8108346" y="346694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DFFCFF2-7607-44D1-AA3F-967152ED1969}"/>
              </a:ext>
            </a:extLst>
          </p:cNvPr>
          <p:cNvSpPr/>
          <p:nvPr/>
        </p:nvSpPr>
        <p:spPr>
          <a:xfrm>
            <a:off x="7440653" y="4010851"/>
            <a:ext cx="225310" cy="795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89C18D-73E5-4DDA-99D3-BB61BE57CF44}"/>
              </a:ext>
            </a:extLst>
          </p:cNvPr>
          <p:cNvSpPr/>
          <p:nvPr/>
        </p:nvSpPr>
        <p:spPr>
          <a:xfrm>
            <a:off x="7890751" y="401405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8F7354-E02B-46C5-92DB-062C95A40598}"/>
              </a:ext>
            </a:extLst>
          </p:cNvPr>
          <p:cNvSpPr/>
          <p:nvPr/>
        </p:nvSpPr>
        <p:spPr>
          <a:xfrm>
            <a:off x="7665702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625573-5644-4EF9-B0E9-347B32174466}"/>
              </a:ext>
            </a:extLst>
          </p:cNvPr>
          <p:cNvCxnSpPr>
            <a:cxnSpLocks/>
          </p:cNvCxnSpPr>
          <p:nvPr/>
        </p:nvCxnSpPr>
        <p:spPr>
          <a:xfrm flipH="1">
            <a:off x="8116061" y="401085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770E221-CEC6-469A-A61A-1F470B1151D5}"/>
              </a:ext>
            </a:extLst>
          </p:cNvPr>
          <p:cNvCxnSpPr>
            <a:cxnSpLocks/>
          </p:cNvCxnSpPr>
          <p:nvPr/>
        </p:nvCxnSpPr>
        <p:spPr>
          <a:xfrm flipH="1">
            <a:off x="7421334" y="513806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C72335-728B-418C-8E87-42B23C4F39F7}"/>
              </a:ext>
            </a:extLst>
          </p:cNvPr>
          <p:cNvSpPr/>
          <p:nvPr/>
        </p:nvSpPr>
        <p:spPr>
          <a:xfrm>
            <a:off x="7966883" y="513806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E1DDA3-A1C1-44A5-B660-FDCAFF7EEFB6}"/>
              </a:ext>
            </a:extLst>
          </p:cNvPr>
          <p:cNvSpPr/>
          <p:nvPr/>
        </p:nvSpPr>
        <p:spPr>
          <a:xfrm>
            <a:off x="819252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25C0FB-DC1C-4E25-81C1-2DA001DACF9B}"/>
              </a:ext>
            </a:extLst>
          </p:cNvPr>
          <p:cNvSpPr/>
          <p:nvPr/>
        </p:nvSpPr>
        <p:spPr>
          <a:xfrm>
            <a:off x="841783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6B67CB6-6F69-4FA0-9A60-98EA62CC2854}"/>
              </a:ext>
            </a:extLst>
          </p:cNvPr>
          <p:cNvCxnSpPr>
            <a:cxnSpLocks/>
          </p:cNvCxnSpPr>
          <p:nvPr/>
        </p:nvCxnSpPr>
        <p:spPr>
          <a:xfrm flipH="1">
            <a:off x="8092431" y="480660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E334073-7A4A-425B-9473-BF35B6B802C0}"/>
              </a:ext>
            </a:extLst>
          </p:cNvPr>
          <p:cNvCxnSpPr>
            <a:cxnSpLocks/>
          </p:cNvCxnSpPr>
          <p:nvPr/>
        </p:nvCxnSpPr>
        <p:spPr>
          <a:xfrm flipH="1">
            <a:off x="7394630" y="593382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B09BE00-9CCE-44E8-A8F7-96854739EADC}"/>
              </a:ext>
            </a:extLst>
          </p:cNvPr>
          <p:cNvSpPr txBox="1"/>
          <p:nvPr/>
        </p:nvSpPr>
        <p:spPr>
          <a:xfrm>
            <a:off x="7680683" y="226514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63B113-9272-44AB-B726-B1ABD1C4318D}"/>
              </a:ext>
            </a:extLst>
          </p:cNvPr>
          <p:cNvSpPr txBox="1"/>
          <p:nvPr/>
        </p:nvSpPr>
        <p:spPr>
          <a:xfrm>
            <a:off x="7642548" y="3522564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1946947-79D7-4AAA-A217-9AE670E6823D}"/>
              </a:ext>
            </a:extLst>
          </p:cNvPr>
          <p:cNvSpPr txBox="1"/>
          <p:nvPr/>
        </p:nvSpPr>
        <p:spPr>
          <a:xfrm>
            <a:off x="7640948" y="4755937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5BAD01D-552F-4198-B842-E73C0B5664FB}"/>
              </a:ext>
            </a:extLst>
          </p:cNvPr>
          <p:cNvCxnSpPr>
            <a:cxnSpLocks/>
          </p:cNvCxnSpPr>
          <p:nvPr/>
        </p:nvCxnSpPr>
        <p:spPr>
          <a:xfrm>
            <a:off x="7628513" y="4415575"/>
            <a:ext cx="1842092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箭头: 右 6">
            <a:extLst>
              <a:ext uri="{FF2B5EF4-FFF2-40B4-BE49-F238E27FC236}">
                <a16:creationId xmlns:a16="http://schemas.microsoft.com/office/drawing/2014/main" id="{B7AA6ED5-DE4D-40AF-8E02-B101138DAAC3}"/>
              </a:ext>
            </a:extLst>
          </p:cNvPr>
          <p:cNvSpPr/>
          <p:nvPr/>
        </p:nvSpPr>
        <p:spPr>
          <a:xfrm>
            <a:off x="3090853" y="4432305"/>
            <a:ext cx="6312735" cy="30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5E8B6E4-32F4-4B07-A391-A99939DBD266}"/>
              </a:ext>
            </a:extLst>
          </p:cNvPr>
          <p:cNvSpPr/>
          <p:nvPr/>
        </p:nvSpPr>
        <p:spPr>
          <a:xfrm>
            <a:off x="9597415" y="4252279"/>
            <a:ext cx="1508506" cy="3287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DD3D6CF-37BD-4394-9E06-3D05B50E03DE}"/>
              </a:ext>
            </a:extLst>
          </p:cNvPr>
          <p:cNvCxnSpPr/>
          <p:nvPr/>
        </p:nvCxnSpPr>
        <p:spPr>
          <a:xfrm>
            <a:off x="4991536" y="3206210"/>
            <a:ext cx="321002" cy="446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DD6AC791-0C70-4D2C-AFEA-5FD07069218C}"/>
              </a:ext>
            </a:extLst>
          </p:cNvPr>
          <p:cNvCxnSpPr>
            <a:cxnSpLocks/>
          </p:cNvCxnSpPr>
          <p:nvPr/>
        </p:nvCxnSpPr>
        <p:spPr>
          <a:xfrm flipV="1">
            <a:off x="4952424" y="4200971"/>
            <a:ext cx="327211" cy="18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B3C2F6C-1A72-4A3D-AB26-610D4829FA30}"/>
              </a:ext>
            </a:extLst>
          </p:cNvPr>
          <p:cNvCxnSpPr>
            <a:cxnSpLocks/>
          </p:cNvCxnSpPr>
          <p:nvPr/>
        </p:nvCxnSpPr>
        <p:spPr>
          <a:xfrm flipH="1">
            <a:off x="4989122" y="4415334"/>
            <a:ext cx="456177" cy="1122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1CE1344-241E-4715-AC65-78B8BA2A09FD}"/>
              </a:ext>
            </a:extLst>
          </p:cNvPr>
          <p:cNvCxnSpPr>
            <a:cxnSpLocks/>
          </p:cNvCxnSpPr>
          <p:nvPr/>
        </p:nvCxnSpPr>
        <p:spPr>
          <a:xfrm flipH="1">
            <a:off x="7091572" y="3302835"/>
            <a:ext cx="235573" cy="3501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098BC745-AF40-4B2C-BBF0-C6CFB0B739F1}"/>
              </a:ext>
            </a:extLst>
          </p:cNvPr>
          <p:cNvCxnSpPr>
            <a:cxnSpLocks/>
          </p:cNvCxnSpPr>
          <p:nvPr/>
        </p:nvCxnSpPr>
        <p:spPr>
          <a:xfrm>
            <a:off x="6886705" y="4521169"/>
            <a:ext cx="438394" cy="10038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B7631727-D657-4FE2-8195-098FB98128DF}"/>
              </a:ext>
            </a:extLst>
          </p:cNvPr>
          <p:cNvCxnSpPr>
            <a:cxnSpLocks/>
          </p:cNvCxnSpPr>
          <p:nvPr/>
        </p:nvCxnSpPr>
        <p:spPr>
          <a:xfrm flipH="1" flipV="1">
            <a:off x="7135025" y="4330183"/>
            <a:ext cx="258402" cy="2070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939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Send/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Recv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</p:spPr>
        <p:txBody>
          <a:bodyPr/>
          <a:lstStyle/>
          <a:p>
            <a:fld id="{6622EB52-C6DD-4A38-AF06-D5574330ADF3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73F1D-19AF-4A65-92F8-B0E018689A51}"/>
              </a:ext>
            </a:extLst>
          </p:cNvPr>
          <p:cNvSpPr/>
          <p:nvPr/>
        </p:nvSpPr>
        <p:spPr>
          <a:xfrm>
            <a:off x="975468" y="1532702"/>
            <a:ext cx="10927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When data begins arriving at System B, the HCA will consume the WQE in the RQ</a:t>
            </a:r>
            <a:r>
              <a:rPr lang="en-US" altLang="zh-CN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B1180-779C-4DC1-A7B8-BBFD771B6F15}"/>
              </a:ext>
            </a:extLst>
          </p:cNvPr>
          <p:cNvSpPr/>
          <p:nvPr/>
        </p:nvSpPr>
        <p:spPr>
          <a:xfrm>
            <a:off x="77365" y="3206210"/>
            <a:ext cx="3423932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FBB0E6-DA95-48C8-A509-CDC0F2C98D92}"/>
              </a:ext>
            </a:extLst>
          </p:cNvPr>
          <p:cNvSpPr/>
          <p:nvPr/>
        </p:nvSpPr>
        <p:spPr>
          <a:xfrm>
            <a:off x="429836" y="3539746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87F31-71F3-4DFA-8E8B-56CDE8A00D2C}"/>
              </a:ext>
            </a:extLst>
          </p:cNvPr>
          <p:cNvSpPr txBox="1"/>
          <p:nvPr/>
        </p:nvSpPr>
        <p:spPr>
          <a:xfrm>
            <a:off x="1074416" y="2505011"/>
            <a:ext cx="13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BE21A-2054-4013-956A-1BC6C6C08379}"/>
              </a:ext>
            </a:extLst>
          </p:cNvPr>
          <p:cNvSpPr txBox="1"/>
          <p:nvPr/>
        </p:nvSpPr>
        <p:spPr>
          <a:xfrm>
            <a:off x="990651" y="3129375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66DDC-C1CF-4395-88F7-31DE78073904}"/>
              </a:ext>
            </a:extLst>
          </p:cNvPr>
          <p:cNvSpPr txBox="1"/>
          <p:nvPr/>
        </p:nvSpPr>
        <p:spPr>
          <a:xfrm>
            <a:off x="686814" y="3627014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DC33B-CD6D-4D53-9149-E3BD68C08BDE}"/>
              </a:ext>
            </a:extLst>
          </p:cNvPr>
          <p:cNvSpPr/>
          <p:nvPr/>
        </p:nvSpPr>
        <p:spPr>
          <a:xfrm>
            <a:off x="975468" y="4380772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F764BF-A050-4B66-AB3D-DA6CB7E4D415}"/>
              </a:ext>
            </a:extLst>
          </p:cNvPr>
          <p:cNvCxnSpPr>
            <a:cxnSpLocks/>
          </p:cNvCxnSpPr>
          <p:nvPr/>
        </p:nvCxnSpPr>
        <p:spPr>
          <a:xfrm flipV="1">
            <a:off x="1925215" y="4790002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BB853-E54C-4BAB-B8F3-3743DDCCA6DB}"/>
              </a:ext>
            </a:extLst>
          </p:cNvPr>
          <p:cNvSpPr txBox="1"/>
          <p:nvPr/>
        </p:nvSpPr>
        <p:spPr>
          <a:xfrm>
            <a:off x="1074416" y="6721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044667-07FB-4634-A6DD-6AD0C9615FEB}"/>
              </a:ext>
            </a:extLst>
          </p:cNvPr>
          <p:cNvSpPr txBox="1"/>
          <p:nvPr/>
        </p:nvSpPr>
        <p:spPr>
          <a:xfrm>
            <a:off x="893912" y="5688236"/>
            <a:ext cx="21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 to Transfer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D8E0D89-44CF-4C8B-9A1E-9A59D83CCF56}"/>
              </a:ext>
            </a:extLst>
          </p:cNvPr>
          <p:cNvSpPr/>
          <p:nvPr/>
        </p:nvSpPr>
        <p:spPr>
          <a:xfrm>
            <a:off x="5271524" y="3645502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B3C00E-3D68-49DC-A874-34B7FD88D673}"/>
              </a:ext>
            </a:extLst>
          </p:cNvPr>
          <p:cNvSpPr txBox="1"/>
          <p:nvPr/>
        </p:nvSpPr>
        <p:spPr>
          <a:xfrm>
            <a:off x="5311206" y="303713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E96BB1-A3E2-409B-825B-1A624C80F219}"/>
              </a:ext>
            </a:extLst>
          </p:cNvPr>
          <p:cNvSpPr/>
          <p:nvPr/>
        </p:nvSpPr>
        <p:spPr>
          <a:xfrm>
            <a:off x="420487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4361CB-B6C3-42AD-BE87-C046A9651B5F}"/>
              </a:ext>
            </a:extLst>
          </p:cNvPr>
          <p:cNvSpPr/>
          <p:nvPr/>
        </p:nvSpPr>
        <p:spPr>
          <a:xfrm>
            <a:off x="443018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BDC93-CE31-4467-99CB-A881F79DBAA2}"/>
              </a:ext>
            </a:extLst>
          </p:cNvPr>
          <p:cNvSpPr/>
          <p:nvPr/>
        </p:nvSpPr>
        <p:spPr>
          <a:xfrm>
            <a:off x="465549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9A47B7-2CA1-4F6D-AC15-9B3DCD9D0981}"/>
              </a:ext>
            </a:extLst>
          </p:cNvPr>
          <p:cNvCxnSpPr>
            <a:cxnSpLocks/>
          </p:cNvCxnSpPr>
          <p:nvPr/>
        </p:nvCxnSpPr>
        <p:spPr>
          <a:xfrm flipH="1">
            <a:off x="3643072" y="271544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8B7E7D-EDC0-4BFF-8759-F17B7418E834}"/>
              </a:ext>
            </a:extLst>
          </p:cNvPr>
          <p:cNvCxnSpPr>
            <a:cxnSpLocks/>
          </p:cNvCxnSpPr>
          <p:nvPr/>
        </p:nvCxnSpPr>
        <p:spPr>
          <a:xfrm flipH="1">
            <a:off x="3643071" y="351119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52430B8-5C0F-4937-B53A-B6D908FE1A7B}"/>
              </a:ext>
            </a:extLst>
          </p:cNvPr>
          <p:cNvSpPr/>
          <p:nvPr/>
        </p:nvSpPr>
        <p:spPr>
          <a:xfrm>
            <a:off x="420183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83C51-2CB2-4942-9CAD-D0235A8B3515}"/>
              </a:ext>
            </a:extLst>
          </p:cNvPr>
          <p:cNvSpPr/>
          <p:nvPr/>
        </p:nvSpPr>
        <p:spPr>
          <a:xfrm>
            <a:off x="442714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EE120-2B16-441E-969F-11050A2D5840}"/>
              </a:ext>
            </a:extLst>
          </p:cNvPr>
          <p:cNvSpPr/>
          <p:nvPr/>
        </p:nvSpPr>
        <p:spPr>
          <a:xfrm>
            <a:off x="465245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369552-5D34-4103-B95C-9FC891EBB189}"/>
              </a:ext>
            </a:extLst>
          </p:cNvPr>
          <p:cNvCxnSpPr>
            <a:cxnSpLocks/>
          </p:cNvCxnSpPr>
          <p:nvPr/>
        </p:nvCxnSpPr>
        <p:spPr>
          <a:xfrm flipH="1">
            <a:off x="3640024" y="399610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43469E1-5255-4C15-A59B-4DCBFD728287}"/>
              </a:ext>
            </a:extLst>
          </p:cNvPr>
          <p:cNvCxnSpPr>
            <a:cxnSpLocks/>
          </p:cNvCxnSpPr>
          <p:nvPr/>
        </p:nvCxnSpPr>
        <p:spPr>
          <a:xfrm flipH="1">
            <a:off x="3640023" y="479185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C3B856B-6A64-4433-92C0-42E78F4702E6}"/>
              </a:ext>
            </a:extLst>
          </p:cNvPr>
          <p:cNvSpPr/>
          <p:nvPr/>
        </p:nvSpPr>
        <p:spPr>
          <a:xfrm>
            <a:off x="371278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764793-6F10-440C-B737-EF1E69F25EC6}"/>
              </a:ext>
            </a:extLst>
          </p:cNvPr>
          <p:cNvSpPr/>
          <p:nvPr/>
        </p:nvSpPr>
        <p:spPr>
          <a:xfrm>
            <a:off x="393809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30FEB6-1F60-451E-8CB7-525C432890DC}"/>
              </a:ext>
            </a:extLst>
          </p:cNvPr>
          <p:cNvSpPr/>
          <p:nvPr/>
        </p:nvSpPr>
        <p:spPr>
          <a:xfrm>
            <a:off x="416340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934E825-25E5-4F00-B135-1AF03C20E966}"/>
              </a:ext>
            </a:extLst>
          </p:cNvPr>
          <p:cNvCxnSpPr>
            <a:cxnSpLocks/>
          </p:cNvCxnSpPr>
          <p:nvPr/>
        </p:nvCxnSpPr>
        <p:spPr>
          <a:xfrm flipH="1">
            <a:off x="4348538" y="510425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164083-8EA9-454B-BA72-3F41CADDE487}"/>
              </a:ext>
            </a:extLst>
          </p:cNvPr>
          <p:cNvCxnSpPr>
            <a:cxnSpLocks/>
          </p:cNvCxnSpPr>
          <p:nvPr/>
        </p:nvCxnSpPr>
        <p:spPr>
          <a:xfrm flipH="1">
            <a:off x="4388715" y="590001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07F233-A491-4E4B-B83F-8AD89E02F734}"/>
              </a:ext>
            </a:extLst>
          </p:cNvPr>
          <p:cNvSpPr txBox="1"/>
          <p:nvPr/>
        </p:nvSpPr>
        <p:spPr>
          <a:xfrm>
            <a:off x="3938095" y="21924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760F35-8AB6-4F07-971B-443850FAE9A7}"/>
              </a:ext>
            </a:extLst>
          </p:cNvPr>
          <p:cNvSpPr txBox="1"/>
          <p:nvPr/>
        </p:nvSpPr>
        <p:spPr>
          <a:xfrm>
            <a:off x="3940367" y="3518548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0C3A2-83AC-4053-9E6F-767F4BF69C5A}"/>
              </a:ext>
            </a:extLst>
          </p:cNvPr>
          <p:cNvSpPr txBox="1"/>
          <p:nvPr/>
        </p:nvSpPr>
        <p:spPr>
          <a:xfrm>
            <a:off x="3940367" y="4705900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0C71D61-F805-4F7D-AF1D-89FBE03200F5}"/>
              </a:ext>
            </a:extLst>
          </p:cNvPr>
          <p:cNvSpPr/>
          <p:nvPr/>
        </p:nvSpPr>
        <p:spPr>
          <a:xfrm>
            <a:off x="6371762" y="3652970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F6AC23-F8E0-43C4-BB6B-177A342C573B}"/>
              </a:ext>
            </a:extLst>
          </p:cNvPr>
          <p:cNvSpPr txBox="1"/>
          <p:nvPr/>
        </p:nvSpPr>
        <p:spPr>
          <a:xfrm>
            <a:off x="6406838" y="307200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BE350D-F359-4EAD-B6EA-9084BBC209A9}"/>
              </a:ext>
            </a:extLst>
          </p:cNvPr>
          <p:cNvSpPr/>
          <p:nvPr/>
        </p:nvSpPr>
        <p:spPr>
          <a:xfrm>
            <a:off x="8769956" y="3072003"/>
            <a:ext cx="3345373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548AC21-2157-405A-A103-5320EA8A4425}"/>
              </a:ext>
            </a:extLst>
          </p:cNvPr>
          <p:cNvSpPr/>
          <p:nvPr/>
        </p:nvSpPr>
        <p:spPr>
          <a:xfrm>
            <a:off x="9043869" y="3405539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9518EE-F228-475D-A2B6-37360EA316F7}"/>
              </a:ext>
            </a:extLst>
          </p:cNvPr>
          <p:cNvSpPr txBox="1"/>
          <p:nvPr/>
        </p:nvSpPr>
        <p:spPr>
          <a:xfrm>
            <a:off x="9688449" y="2370804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B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D38726A-4669-4192-98F5-9BE264D47FB2}"/>
              </a:ext>
            </a:extLst>
          </p:cNvPr>
          <p:cNvSpPr txBox="1"/>
          <p:nvPr/>
        </p:nvSpPr>
        <p:spPr>
          <a:xfrm>
            <a:off x="9604684" y="2995168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62BF57-AEC2-4011-B024-23DC92A084F6}"/>
              </a:ext>
            </a:extLst>
          </p:cNvPr>
          <p:cNvSpPr txBox="1"/>
          <p:nvPr/>
        </p:nvSpPr>
        <p:spPr>
          <a:xfrm>
            <a:off x="9300847" y="3492807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42F24-EBBC-4421-AB83-A202DEE32C79}"/>
              </a:ext>
            </a:extLst>
          </p:cNvPr>
          <p:cNvSpPr/>
          <p:nvPr/>
        </p:nvSpPr>
        <p:spPr>
          <a:xfrm>
            <a:off x="9589501" y="4246565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015957-8EB7-4B2B-B23F-8E66F29B2AB2}"/>
              </a:ext>
            </a:extLst>
          </p:cNvPr>
          <p:cNvCxnSpPr>
            <a:cxnSpLocks/>
          </p:cNvCxnSpPr>
          <p:nvPr/>
        </p:nvCxnSpPr>
        <p:spPr>
          <a:xfrm flipV="1">
            <a:off x="10539248" y="4655795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448C4D-CB0F-4611-B9B3-7D633612CA0B}"/>
              </a:ext>
            </a:extLst>
          </p:cNvPr>
          <p:cNvSpPr txBox="1"/>
          <p:nvPr/>
        </p:nvSpPr>
        <p:spPr>
          <a:xfrm>
            <a:off x="9688449" y="658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429A5D-6221-4C7E-897E-D0533CC86FC5}"/>
              </a:ext>
            </a:extLst>
          </p:cNvPr>
          <p:cNvSpPr txBox="1"/>
          <p:nvPr/>
        </p:nvSpPr>
        <p:spPr>
          <a:xfrm>
            <a:off x="9258787" y="5679942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Buffer to Place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D53F90-FD06-4C8F-A119-1C1DF362A1F7}"/>
              </a:ext>
            </a:extLst>
          </p:cNvPr>
          <p:cNvSpPr/>
          <p:nvPr/>
        </p:nvSpPr>
        <p:spPr>
          <a:xfrm>
            <a:off x="7646400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4C3793-CD2B-47E4-9EE7-58EC9342AB10}"/>
              </a:ext>
            </a:extLst>
          </p:cNvPr>
          <p:cNvSpPr/>
          <p:nvPr/>
        </p:nvSpPr>
        <p:spPr>
          <a:xfrm>
            <a:off x="742133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7BE574-F15E-41E7-B49D-3513C9BA6980}"/>
              </a:ext>
            </a:extLst>
          </p:cNvPr>
          <p:cNvSpPr/>
          <p:nvPr/>
        </p:nvSpPr>
        <p:spPr>
          <a:xfrm>
            <a:off x="787891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B54448-CB4E-44B5-A716-3DFCFEEC2430}"/>
              </a:ext>
            </a:extLst>
          </p:cNvPr>
          <p:cNvCxnSpPr>
            <a:cxnSpLocks/>
          </p:cNvCxnSpPr>
          <p:nvPr/>
        </p:nvCxnSpPr>
        <p:spPr>
          <a:xfrm flipH="1">
            <a:off x="8101306" y="267119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D1A648-63CC-47ED-BBDD-3FDE4D22C63E}"/>
              </a:ext>
            </a:extLst>
          </p:cNvPr>
          <p:cNvCxnSpPr>
            <a:cxnSpLocks/>
          </p:cNvCxnSpPr>
          <p:nvPr/>
        </p:nvCxnSpPr>
        <p:spPr>
          <a:xfrm flipH="1">
            <a:off x="8108346" y="346694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DFFCFF2-7607-44D1-AA3F-967152ED1969}"/>
              </a:ext>
            </a:extLst>
          </p:cNvPr>
          <p:cNvSpPr/>
          <p:nvPr/>
        </p:nvSpPr>
        <p:spPr>
          <a:xfrm>
            <a:off x="7440653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89C18D-73E5-4DDA-99D3-BB61BE57CF44}"/>
              </a:ext>
            </a:extLst>
          </p:cNvPr>
          <p:cNvSpPr/>
          <p:nvPr/>
        </p:nvSpPr>
        <p:spPr>
          <a:xfrm>
            <a:off x="7890751" y="401405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8F7354-E02B-46C5-92DB-062C95A40598}"/>
              </a:ext>
            </a:extLst>
          </p:cNvPr>
          <p:cNvSpPr/>
          <p:nvPr/>
        </p:nvSpPr>
        <p:spPr>
          <a:xfrm>
            <a:off x="7665702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625573-5644-4EF9-B0E9-347B32174466}"/>
              </a:ext>
            </a:extLst>
          </p:cNvPr>
          <p:cNvCxnSpPr>
            <a:cxnSpLocks/>
          </p:cNvCxnSpPr>
          <p:nvPr/>
        </p:nvCxnSpPr>
        <p:spPr>
          <a:xfrm flipH="1">
            <a:off x="8116061" y="401085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770E221-CEC6-469A-A61A-1F470B1151D5}"/>
              </a:ext>
            </a:extLst>
          </p:cNvPr>
          <p:cNvCxnSpPr>
            <a:cxnSpLocks/>
          </p:cNvCxnSpPr>
          <p:nvPr/>
        </p:nvCxnSpPr>
        <p:spPr>
          <a:xfrm flipH="1">
            <a:off x="7421334" y="513806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C72335-728B-418C-8E87-42B23C4F39F7}"/>
              </a:ext>
            </a:extLst>
          </p:cNvPr>
          <p:cNvSpPr/>
          <p:nvPr/>
        </p:nvSpPr>
        <p:spPr>
          <a:xfrm>
            <a:off x="7966883" y="513806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E1DDA3-A1C1-44A5-B660-FDCAFF7EEFB6}"/>
              </a:ext>
            </a:extLst>
          </p:cNvPr>
          <p:cNvSpPr/>
          <p:nvPr/>
        </p:nvSpPr>
        <p:spPr>
          <a:xfrm>
            <a:off x="819252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25C0FB-DC1C-4E25-81C1-2DA001DACF9B}"/>
              </a:ext>
            </a:extLst>
          </p:cNvPr>
          <p:cNvSpPr/>
          <p:nvPr/>
        </p:nvSpPr>
        <p:spPr>
          <a:xfrm>
            <a:off x="841783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6B67CB6-6F69-4FA0-9A60-98EA62CC2854}"/>
              </a:ext>
            </a:extLst>
          </p:cNvPr>
          <p:cNvCxnSpPr>
            <a:cxnSpLocks/>
          </p:cNvCxnSpPr>
          <p:nvPr/>
        </p:nvCxnSpPr>
        <p:spPr>
          <a:xfrm flipH="1">
            <a:off x="8092431" y="480660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E334073-7A4A-425B-9473-BF35B6B802C0}"/>
              </a:ext>
            </a:extLst>
          </p:cNvPr>
          <p:cNvCxnSpPr>
            <a:cxnSpLocks/>
          </p:cNvCxnSpPr>
          <p:nvPr/>
        </p:nvCxnSpPr>
        <p:spPr>
          <a:xfrm flipH="1">
            <a:off x="7394630" y="593382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B09BE00-9CCE-44E8-A8F7-96854739EADC}"/>
              </a:ext>
            </a:extLst>
          </p:cNvPr>
          <p:cNvSpPr txBox="1"/>
          <p:nvPr/>
        </p:nvSpPr>
        <p:spPr>
          <a:xfrm>
            <a:off x="7680683" y="226514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63B113-9272-44AB-B726-B1ABD1C4318D}"/>
              </a:ext>
            </a:extLst>
          </p:cNvPr>
          <p:cNvSpPr txBox="1"/>
          <p:nvPr/>
        </p:nvSpPr>
        <p:spPr>
          <a:xfrm>
            <a:off x="7642548" y="3522564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1946947-79D7-4AAA-A217-9AE670E6823D}"/>
              </a:ext>
            </a:extLst>
          </p:cNvPr>
          <p:cNvSpPr txBox="1"/>
          <p:nvPr/>
        </p:nvSpPr>
        <p:spPr>
          <a:xfrm>
            <a:off x="7640948" y="4755937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B7AA6ED5-DE4D-40AF-8E02-B101138DAAC3}"/>
              </a:ext>
            </a:extLst>
          </p:cNvPr>
          <p:cNvSpPr/>
          <p:nvPr/>
        </p:nvSpPr>
        <p:spPr>
          <a:xfrm>
            <a:off x="3090853" y="4432305"/>
            <a:ext cx="6312735" cy="30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B8F91895-28FB-4C49-807D-9BE8E811A503}"/>
              </a:ext>
            </a:extLst>
          </p:cNvPr>
          <p:cNvCxnSpPr>
            <a:cxnSpLocks/>
          </p:cNvCxnSpPr>
          <p:nvPr/>
        </p:nvCxnSpPr>
        <p:spPr>
          <a:xfrm flipH="1">
            <a:off x="7091572" y="3302835"/>
            <a:ext cx="235573" cy="3501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D0DF387-F068-4714-9BB4-BD46ACF8B0A3}"/>
              </a:ext>
            </a:extLst>
          </p:cNvPr>
          <p:cNvCxnSpPr>
            <a:cxnSpLocks/>
          </p:cNvCxnSpPr>
          <p:nvPr/>
        </p:nvCxnSpPr>
        <p:spPr>
          <a:xfrm>
            <a:off x="6886705" y="4521169"/>
            <a:ext cx="438394" cy="10038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8E176D3-9003-48C4-9BCF-44423B697713}"/>
              </a:ext>
            </a:extLst>
          </p:cNvPr>
          <p:cNvCxnSpPr/>
          <p:nvPr/>
        </p:nvCxnSpPr>
        <p:spPr>
          <a:xfrm>
            <a:off x="4991536" y="3206210"/>
            <a:ext cx="321002" cy="446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E79EA04-AD3E-469D-B6AD-60C278B2732F}"/>
              </a:ext>
            </a:extLst>
          </p:cNvPr>
          <p:cNvCxnSpPr>
            <a:cxnSpLocks/>
          </p:cNvCxnSpPr>
          <p:nvPr/>
        </p:nvCxnSpPr>
        <p:spPr>
          <a:xfrm flipV="1">
            <a:off x="4952424" y="4200971"/>
            <a:ext cx="327211" cy="18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37349BE6-34A4-47F7-964C-7FE8A527EBAB}"/>
              </a:ext>
            </a:extLst>
          </p:cNvPr>
          <p:cNvCxnSpPr>
            <a:cxnSpLocks/>
          </p:cNvCxnSpPr>
          <p:nvPr/>
        </p:nvCxnSpPr>
        <p:spPr>
          <a:xfrm flipH="1">
            <a:off x="4989122" y="4415334"/>
            <a:ext cx="456177" cy="1122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AAB4187-B42A-4126-B33C-A57335DDF159}"/>
              </a:ext>
            </a:extLst>
          </p:cNvPr>
          <p:cNvCxnSpPr>
            <a:cxnSpLocks/>
          </p:cNvCxnSpPr>
          <p:nvPr/>
        </p:nvCxnSpPr>
        <p:spPr>
          <a:xfrm flipH="1" flipV="1">
            <a:off x="7135025" y="4330183"/>
            <a:ext cx="258402" cy="2070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12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Send/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Recv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</p:spPr>
        <p:txBody>
          <a:bodyPr/>
          <a:lstStyle/>
          <a:p>
            <a:fld id="{6622EB52-C6DD-4A38-AF06-D5574330ADF3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73F1D-19AF-4A65-92F8-B0E018689A51}"/>
              </a:ext>
            </a:extLst>
          </p:cNvPr>
          <p:cNvSpPr/>
          <p:nvPr/>
        </p:nvSpPr>
        <p:spPr>
          <a:xfrm>
            <a:off x="1994990" y="1534434"/>
            <a:ext cx="10927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HCA of system B posts CQE to the CQ since system B receive the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B1180-779C-4DC1-A7B8-BBFD771B6F15}"/>
              </a:ext>
            </a:extLst>
          </p:cNvPr>
          <p:cNvSpPr/>
          <p:nvPr/>
        </p:nvSpPr>
        <p:spPr>
          <a:xfrm>
            <a:off x="77365" y="3206210"/>
            <a:ext cx="3423932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FBB0E6-DA95-48C8-A509-CDC0F2C98D92}"/>
              </a:ext>
            </a:extLst>
          </p:cNvPr>
          <p:cNvSpPr/>
          <p:nvPr/>
        </p:nvSpPr>
        <p:spPr>
          <a:xfrm>
            <a:off x="429836" y="3539746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87F31-71F3-4DFA-8E8B-56CDE8A00D2C}"/>
              </a:ext>
            </a:extLst>
          </p:cNvPr>
          <p:cNvSpPr txBox="1"/>
          <p:nvPr/>
        </p:nvSpPr>
        <p:spPr>
          <a:xfrm>
            <a:off x="1074416" y="2505011"/>
            <a:ext cx="13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BE21A-2054-4013-956A-1BC6C6C08379}"/>
              </a:ext>
            </a:extLst>
          </p:cNvPr>
          <p:cNvSpPr txBox="1"/>
          <p:nvPr/>
        </p:nvSpPr>
        <p:spPr>
          <a:xfrm>
            <a:off x="990651" y="3129375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66DDC-C1CF-4395-88F7-31DE78073904}"/>
              </a:ext>
            </a:extLst>
          </p:cNvPr>
          <p:cNvSpPr txBox="1"/>
          <p:nvPr/>
        </p:nvSpPr>
        <p:spPr>
          <a:xfrm>
            <a:off x="686814" y="3627014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DC33B-CD6D-4D53-9149-E3BD68C08BDE}"/>
              </a:ext>
            </a:extLst>
          </p:cNvPr>
          <p:cNvSpPr/>
          <p:nvPr/>
        </p:nvSpPr>
        <p:spPr>
          <a:xfrm>
            <a:off x="975468" y="4380772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F764BF-A050-4B66-AB3D-DA6CB7E4D415}"/>
              </a:ext>
            </a:extLst>
          </p:cNvPr>
          <p:cNvCxnSpPr>
            <a:cxnSpLocks/>
          </p:cNvCxnSpPr>
          <p:nvPr/>
        </p:nvCxnSpPr>
        <p:spPr>
          <a:xfrm flipV="1">
            <a:off x="1925215" y="4790002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BB853-E54C-4BAB-B8F3-3743DDCCA6DB}"/>
              </a:ext>
            </a:extLst>
          </p:cNvPr>
          <p:cNvSpPr txBox="1"/>
          <p:nvPr/>
        </p:nvSpPr>
        <p:spPr>
          <a:xfrm>
            <a:off x="1074416" y="6721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044667-07FB-4634-A6DD-6AD0C9615FEB}"/>
              </a:ext>
            </a:extLst>
          </p:cNvPr>
          <p:cNvSpPr txBox="1"/>
          <p:nvPr/>
        </p:nvSpPr>
        <p:spPr>
          <a:xfrm>
            <a:off x="893912" y="5688236"/>
            <a:ext cx="21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 to Transfer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D8E0D89-44CF-4C8B-9A1E-9A59D83CCF56}"/>
              </a:ext>
            </a:extLst>
          </p:cNvPr>
          <p:cNvSpPr/>
          <p:nvPr/>
        </p:nvSpPr>
        <p:spPr>
          <a:xfrm>
            <a:off x="5271524" y="3645502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B3C00E-3D68-49DC-A874-34B7FD88D673}"/>
              </a:ext>
            </a:extLst>
          </p:cNvPr>
          <p:cNvSpPr txBox="1"/>
          <p:nvPr/>
        </p:nvSpPr>
        <p:spPr>
          <a:xfrm>
            <a:off x="5311206" y="303713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E96BB1-A3E2-409B-825B-1A624C80F219}"/>
              </a:ext>
            </a:extLst>
          </p:cNvPr>
          <p:cNvSpPr/>
          <p:nvPr/>
        </p:nvSpPr>
        <p:spPr>
          <a:xfrm>
            <a:off x="420487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4361CB-B6C3-42AD-BE87-C046A9651B5F}"/>
              </a:ext>
            </a:extLst>
          </p:cNvPr>
          <p:cNvSpPr/>
          <p:nvPr/>
        </p:nvSpPr>
        <p:spPr>
          <a:xfrm>
            <a:off x="443018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BDC93-CE31-4467-99CB-A881F79DBAA2}"/>
              </a:ext>
            </a:extLst>
          </p:cNvPr>
          <p:cNvSpPr/>
          <p:nvPr/>
        </p:nvSpPr>
        <p:spPr>
          <a:xfrm>
            <a:off x="465549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9A47B7-2CA1-4F6D-AC15-9B3DCD9D0981}"/>
              </a:ext>
            </a:extLst>
          </p:cNvPr>
          <p:cNvCxnSpPr>
            <a:cxnSpLocks/>
          </p:cNvCxnSpPr>
          <p:nvPr/>
        </p:nvCxnSpPr>
        <p:spPr>
          <a:xfrm flipH="1">
            <a:off x="3643072" y="271544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8B7E7D-EDC0-4BFF-8759-F17B7418E834}"/>
              </a:ext>
            </a:extLst>
          </p:cNvPr>
          <p:cNvCxnSpPr>
            <a:cxnSpLocks/>
          </p:cNvCxnSpPr>
          <p:nvPr/>
        </p:nvCxnSpPr>
        <p:spPr>
          <a:xfrm flipH="1">
            <a:off x="3643071" y="351119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52430B8-5C0F-4937-B53A-B6D908FE1A7B}"/>
              </a:ext>
            </a:extLst>
          </p:cNvPr>
          <p:cNvSpPr/>
          <p:nvPr/>
        </p:nvSpPr>
        <p:spPr>
          <a:xfrm>
            <a:off x="420183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83C51-2CB2-4942-9CAD-D0235A8B3515}"/>
              </a:ext>
            </a:extLst>
          </p:cNvPr>
          <p:cNvSpPr/>
          <p:nvPr/>
        </p:nvSpPr>
        <p:spPr>
          <a:xfrm>
            <a:off x="442714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EE120-2B16-441E-969F-11050A2D5840}"/>
              </a:ext>
            </a:extLst>
          </p:cNvPr>
          <p:cNvSpPr/>
          <p:nvPr/>
        </p:nvSpPr>
        <p:spPr>
          <a:xfrm>
            <a:off x="465245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369552-5D34-4103-B95C-9FC891EBB189}"/>
              </a:ext>
            </a:extLst>
          </p:cNvPr>
          <p:cNvCxnSpPr>
            <a:cxnSpLocks/>
          </p:cNvCxnSpPr>
          <p:nvPr/>
        </p:nvCxnSpPr>
        <p:spPr>
          <a:xfrm flipH="1">
            <a:off x="3640024" y="399610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43469E1-5255-4C15-A59B-4DCBFD728287}"/>
              </a:ext>
            </a:extLst>
          </p:cNvPr>
          <p:cNvCxnSpPr>
            <a:cxnSpLocks/>
          </p:cNvCxnSpPr>
          <p:nvPr/>
        </p:nvCxnSpPr>
        <p:spPr>
          <a:xfrm flipH="1">
            <a:off x="3640023" y="479185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C3B856B-6A64-4433-92C0-42E78F4702E6}"/>
              </a:ext>
            </a:extLst>
          </p:cNvPr>
          <p:cNvSpPr/>
          <p:nvPr/>
        </p:nvSpPr>
        <p:spPr>
          <a:xfrm>
            <a:off x="371278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764793-6F10-440C-B737-EF1E69F25EC6}"/>
              </a:ext>
            </a:extLst>
          </p:cNvPr>
          <p:cNvSpPr/>
          <p:nvPr/>
        </p:nvSpPr>
        <p:spPr>
          <a:xfrm>
            <a:off x="393809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30FEB6-1F60-451E-8CB7-525C432890DC}"/>
              </a:ext>
            </a:extLst>
          </p:cNvPr>
          <p:cNvSpPr/>
          <p:nvPr/>
        </p:nvSpPr>
        <p:spPr>
          <a:xfrm>
            <a:off x="416340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934E825-25E5-4F00-B135-1AF03C20E966}"/>
              </a:ext>
            </a:extLst>
          </p:cNvPr>
          <p:cNvCxnSpPr>
            <a:cxnSpLocks/>
          </p:cNvCxnSpPr>
          <p:nvPr/>
        </p:nvCxnSpPr>
        <p:spPr>
          <a:xfrm flipH="1">
            <a:off x="4348538" y="510425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164083-8EA9-454B-BA72-3F41CADDE487}"/>
              </a:ext>
            </a:extLst>
          </p:cNvPr>
          <p:cNvCxnSpPr>
            <a:cxnSpLocks/>
          </p:cNvCxnSpPr>
          <p:nvPr/>
        </p:nvCxnSpPr>
        <p:spPr>
          <a:xfrm flipH="1">
            <a:off x="4388715" y="590001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07F233-A491-4E4B-B83F-8AD89E02F734}"/>
              </a:ext>
            </a:extLst>
          </p:cNvPr>
          <p:cNvSpPr txBox="1"/>
          <p:nvPr/>
        </p:nvSpPr>
        <p:spPr>
          <a:xfrm>
            <a:off x="3938095" y="21924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760F35-8AB6-4F07-971B-443850FAE9A7}"/>
              </a:ext>
            </a:extLst>
          </p:cNvPr>
          <p:cNvSpPr txBox="1"/>
          <p:nvPr/>
        </p:nvSpPr>
        <p:spPr>
          <a:xfrm>
            <a:off x="3940367" y="3518548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0C3A2-83AC-4053-9E6F-767F4BF69C5A}"/>
              </a:ext>
            </a:extLst>
          </p:cNvPr>
          <p:cNvSpPr txBox="1"/>
          <p:nvPr/>
        </p:nvSpPr>
        <p:spPr>
          <a:xfrm>
            <a:off x="3940367" y="4705900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0C71D61-F805-4F7D-AF1D-89FBE03200F5}"/>
              </a:ext>
            </a:extLst>
          </p:cNvPr>
          <p:cNvSpPr/>
          <p:nvPr/>
        </p:nvSpPr>
        <p:spPr>
          <a:xfrm>
            <a:off x="6371762" y="3652970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F6AC23-F8E0-43C4-BB6B-177A342C573B}"/>
              </a:ext>
            </a:extLst>
          </p:cNvPr>
          <p:cNvSpPr txBox="1"/>
          <p:nvPr/>
        </p:nvSpPr>
        <p:spPr>
          <a:xfrm>
            <a:off x="6406838" y="307200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BE350D-F359-4EAD-B6EA-9084BBC209A9}"/>
              </a:ext>
            </a:extLst>
          </p:cNvPr>
          <p:cNvSpPr/>
          <p:nvPr/>
        </p:nvSpPr>
        <p:spPr>
          <a:xfrm>
            <a:off x="8769956" y="3072003"/>
            <a:ext cx="3345373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548AC21-2157-405A-A103-5320EA8A4425}"/>
              </a:ext>
            </a:extLst>
          </p:cNvPr>
          <p:cNvSpPr/>
          <p:nvPr/>
        </p:nvSpPr>
        <p:spPr>
          <a:xfrm>
            <a:off x="9043869" y="3405539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9518EE-F228-475D-A2B6-37360EA316F7}"/>
              </a:ext>
            </a:extLst>
          </p:cNvPr>
          <p:cNvSpPr txBox="1"/>
          <p:nvPr/>
        </p:nvSpPr>
        <p:spPr>
          <a:xfrm>
            <a:off x="9688449" y="2370804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B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D38726A-4669-4192-98F5-9BE264D47FB2}"/>
              </a:ext>
            </a:extLst>
          </p:cNvPr>
          <p:cNvSpPr txBox="1"/>
          <p:nvPr/>
        </p:nvSpPr>
        <p:spPr>
          <a:xfrm>
            <a:off x="9604684" y="2995168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62BF57-AEC2-4011-B024-23DC92A084F6}"/>
              </a:ext>
            </a:extLst>
          </p:cNvPr>
          <p:cNvSpPr txBox="1"/>
          <p:nvPr/>
        </p:nvSpPr>
        <p:spPr>
          <a:xfrm>
            <a:off x="9300847" y="3492807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42F24-EBBC-4421-AB83-A202DEE32C79}"/>
              </a:ext>
            </a:extLst>
          </p:cNvPr>
          <p:cNvSpPr/>
          <p:nvPr/>
        </p:nvSpPr>
        <p:spPr>
          <a:xfrm>
            <a:off x="9589501" y="4246565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015957-8EB7-4B2B-B23F-8E66F29B2AB2}"/>
              </a:ext>
            </a:extLst>
          </p:cNvPr>
          <p:cNvCxnSpPr>
            <a:cxnSpLocks/>
          </p:cNvCxnSpPr>
          <p:nvPr/>
        </p:nvCxnSpPr>
        <p:spPr>
          <a:xfrm flipV="1">
            <a:off x="10539248" y="4655795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448C4D-CB0F-4611-B9B3-7D633612CA0B}"/>
              </a:ext>
            </a:extLst>
          </p:cNvPr>
          <p:cNvSpPr txBox="1"/>
          <p:nvPr/>
        </p:nvSpPr>
        <p:spPr>
          <a:xfrm>
            <a:off x="9688449" y="658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429A5D-6221-4C7E-897E-D0533CC86FC5}"/>
              </a:ext>
            </a:extLst>
          </p:cNvPr>
          <p:cNvSpPr txBox="1"/>
          <p:nvPr/>
        </p:nvSpPr>
        <p:spPr>
          <a:xfrm>
            <a:off x="9258787" y="5679942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Buffer to Place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D53F90-FD06-4C8F-A119-1C1DF362A1F7}"/>
              </a:ext>
            </a:extLst>
          </p:cNvPr>
          <p:cNvSpPr/>
          <p:nvPr/>
        </p:nvSpPr>
        <p:spPr>
          <a:xfrm>
            <a:off x="7646400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4C3793-CD2B-47E4-9EE7-58EC9342AB10}"/>
              </a:ext>
            </a:extLst>
          </p:cNvPr>
          <p:cNvSpPr/>
          <p:nvPr/>
        </p:nvSpPr>
        <p:spPr>
          <a:xfrm>
            <a:off x="742133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7BE574-F15E-41E7-B49D-3513C9BA6980}"/>
              </a:ext>
            </a:extLst>
          </p:cNvPr>
          <p:cNvSpPr/>
          <p:nvPr/>
        </p:nvSpPr>
        <p:spPr>
          <a:xfrm>
            <a:off x="787891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B54448-CB4E-44B5-A716-3DFCFEEC2430}"/>
              </a:ext>
            </a:extLst>
          </p:cNvPr>
          <p:cNvCxnSpPr>
            <a:cxnSpLocks/>
          </p:cNvCxnSpPr>
          <p:nvPr/>
        </p:nvCxnSpPr>
        <p:spPr>
          <a:xfrm flipH="1">
            <a:off x="8101306" y="267119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D1A648-63CC-47ED-BBDD-3FDE4D22C63E}"/>
              </a:ext>
            </a:extLst>
          </p:cNvPr>
          <p:cNvCxnSpPr>
            <a:cxnSpLocks/>
          </p:cNvCxnSpPr>
          <p:nvPr/>
        </p:nvCxnSpPr>
        <p:spPr>
          <a:xfrm flipH="1">
            <a:off x="8108346" y="346694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DFFCFF2-7607-44D1-AA3F-967152ED1969}"/>
              </a:ext>
            </a:extLst>
          </p:cNvPr>
          <p:cNvSpPr/>
          <p:nvPr/>
        </p:nvSpPr>
        <p:spPr>
          <a:xfrm>
            <a:off x="7440653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89C18D-73E5-4DDA-99D3-BB61BE57CF44}"/>
              </a:ext>
            </a:extLst>
          </p:cNvPr>
          <p:cNvSpPr/>
          <p:nvPr/>
        </p:nvSpPr>
        <p:spPr>
          <a:xfrm>
            <a:off x="7890751" y="401405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8F7354-E02B-46C5-92DB-062C95A40598}"/>
              </a:ext>
            </a:extLst>
          </p:cNvPr>
          <p:cNvSpPr/>
          <p:nvPr/>
        </p:nvSpPr>
        <p:spPr>
          <a:xfrm>
            <a:off x="7665702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625573-5644-4EF9-B0E9-347B32174466}"/>
              </a:ext>
            </a:extLst>
          </p:cNvPr>
          <p:cNvCxnSpPr>
            <a:cxnSpLocks/>
          </p:cNvCxnSpPr>
          <p:nvPr/>
        </p:nvCxnSpPr>
        <p:spPr>
          <a:xfrm flipH="1">
            <a:off x="8116061" y="401085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770E221-CEC6-469A-A61A-1F470B1151D5}"/>
              </a:ext>
            </a:extLst>
          </p:cNvPr>
          <p:cNvCxnSpPr>
            <a:cxnSpLocks/>
          </p:cNvCxnSpPr>
          <p:nvPr/>
        </p:nvCxnSpPr>
        <p:spPr>
          <a:xfrm flipH="1">
            <a:off x="7421334" y="513806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C72335-728B-418C-8E87-42B23C4F39F7}"/>
              </a:ext>
            </a:extLst>
          </p:cNvPr>
          <p:cNvSpPr/>
          <p:nvPr/>
        </p:nvSpPr>
        <p:spPr>
          <a:xfrm>
            <a:off x="7966883" y="513806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E1DDA3-A1C1-44A5-B660-FDCAFF7EEFB6}"/>
              </a:ext>
            </a:extLst>
          </p:cNvPr>
          <p:cNvSpPr/>
          <p:nvPr/>
        </p:nvSpPr>
        <p:spPr>
          <a:xfrm>
            <a:off x="819252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25C0FB-DC1C-4E25-81C1-2DA001DACF9B}"/>
              </a:ext>
            </a:extLst>
          </p:cNvPr>
          <p:cNvSpPr/>
          <p:nvPr/>
        </p:nvSpPr>
        <p:spPr>
          <a:xfrm>
            <a:off x="8417836" y="5139785"/>
            <a:ext cx="225310" cy="79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6B67CB6-6F69-4FA0-9A60-98EA62CC2854}"/>
              </a:ext>
            </a:extLst>
          </p:cNvPr>
          <p:cNvCxnSpPr>
            <a:cxnSpLocks/>
          </p:cNvCxnSpPr>
          <p:nvPr/>
        </p:nvCxnSpPr>
        <p:spPr>
          <a:xfrm flipH="1">
            <a:off x="8092431" y="480660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E334073-7A4A-425B-9473-BF35B6B802C0}"/>
              </a:ext>
            </a:extLst>
          </p:cNvPr>
          <p:cNvCxnSpPr>
            <a:cxnSpLocks/>
          </p:cNvCxnSpPr>
          <p:nvPr/>
        </p:nvCxnSpPr>
        <p:spPr>
          <a:xfrm flipH="1">
            <a:off x="7394630" y="593382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B09BE00-9CCE-44E8-A8F7-96854739EADC}"/>
              </a:ext>
            </a:extLst>
          </p:cNvPr>
          <p:cNvSpPr txBox="1"/>
          <p:nvPr/>
        </p:nvSpPr>
        <p:spPr>
          <a:xfrm>
            <a:off x="7680683" y="226514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63B113-9272-44AB-B726-B1ABD1C4318D}"/>
              </a:ext>
            </a:extLst>
          </p:cNvPr>
          <p:cNvSpPr txBox="1"/>
          <p:nvPr/>
        </p:nvSpPr>
        <p:spPr>
          <a:xfrm>
            <a:off x="7642548" y="3522564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1946947-79D7-4AAA-A217-9AE670E6823D}"/>
              </a:ext>
            </a:extLst>
          </p:cNvPr>
          <p:cNvSpPr txBox="1"/>
          <p:nvPr/>
        </p:nvSpPr>
        <p:spPr>
          <a:xfrm>
            <a:off x="7640948" y="4755937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B8F91895-28FB-4C49-807D-9BE8E811A503}"/>
              </a:ext>
            </a:extLst>
          </p:cNvPr>
          <p:cNvCxnSpPr>
            <a:cxnSpLocks/>
          </p:cNvCxnSpPr>
          <p:nvPr/>
        </p:nvCxnSpPr>
        <p:spPr>
          <a:xfrm flipH="1">
            <a:off x="7091572" y="3302835"/>
            <a:ext cx="235573" cy="3501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D0DF387-F068-4714-9BB4-BD46ACF8B0A3}"/>
              </a:ext>
            </a:extLst>
          </p:cNvPr>
          <p:cNvCxnSpPr>
            <a:cxnSpLocks/>
          </p:cNvCxnSpPr>
          <p:nvPr/>
        </p:nvCxnSpPr>
        <p:spPr>
          <a:xfrm>
            <a:off x="6886705" y="4521169"/>
            <a:ext cx="438394" cy="10038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8E176D3-9003-48C4-9BCF-44423B697713}"/>
              </a:ext>
            </a:extLst>
          </p:cNvPr>
          <p:cNvCxnSpPr/>
          <p:nvPr/>
        </p:nvCxnSpPr>
        <p:spPr>
          <a:xfrm>
            <a:off x="4991536" y="3206210"/>
            <a:ext cx="321002" cy="446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E79EA04-AD3E-469D-B6AD-60C278B2732F}"/>
              </a:ext>
            </a:extLst>
          </p:cNvPr>
          <p:cNvCxnSpPr>
            <a:cxnSpLocks/>
          </p:cNvCxnSpPr>
          <p:nvPr/>
        </p:nvCxnSpPr>
        <p:spPr>
          <a:xfrm flipV="1">
            <a:off x="4952424" y="4200971"/>
            <a:ext cx="327211" cy="18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37349BE6-34A4-47F7-964C-7FE8A527EBAB}"/>
              </a:ext>
            </a:extLst>
          </p:cNvPr>
          <p:cNvCxnSpPr>
            <a:cxnSpLocks/>
          </p:cNvCxnSpPr>
          <p:nvPr/>
        </p:nvCxnSpPr>
        <p:spPr>
          <a:xfrm flipH="1">
            <a:off x="4989122" y="4415334"/>
            <a:ext cx="456177" cy="1122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97A70D54-A5D3-4CF7-8F28-4C61315E24B0}"/>
              </a:ext>
            </a:extLst>
          </p:cNvPr>
          <p:cNvCxnSpPr>
            <a:cxnSpLocks/>
          </p:cNvCxnSpPr>
          <p:nvPr/>
        </p:nvCxnSpPr>
        <p:spPr>
          <a:xfrm flipH="1" flipV="1">
            <a:off x="7135025" y="4330183"/>
            <a:ext cx="258402" cy="2070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52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1C924C-935D-4A81-BBB5-74A507ED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589317"/>
            <a:ext cx="6025006" cy="42436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9E9904-E024-48D5-91E2-81DDA8A1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现代数据中心网络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E6EA5-82A3-4C99-9974-828D63DD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Core</a:t>
            </a:r>
            <a:r>
              <a:rPr lang="zh-CN" altLang="en-US" sz="2000" dirty="0"/>
              <a:t>层作为</a:t>
            </a:r>
            <a:r>
              <a:rPr lang="en-US" altLang="zh-CN" sz="2000" dirty="0"/>
              <a:t>L2</a:t>
            </a:r>
            <a:r>
              <a:rPr lang="zh-CN" altLang="en-US" sz="2000" dirty="0"/>
              <a:t>与</a:t>
            </a:r>
            <a:r>
              <a:rPr lang="en-US" altLang="zh-CN" sz="2000" dirty="0"/>
              <a:t>L3</a:t>
            </a:r>
            <a:r>
              <a:rPr lang="zh-CN" altLang="en-US" sz="2000" dirty="0"/>
              <a:t>的分界</a:t>
            </a:r>
            <a:endParaRPr lang="en-US" altLang="zh-CN" sz="2000" dirty="0"/>
          </a:p>
          <a:p>
            <a:pPr lvl="1"/>
            <a:r>
              <a:rPr lang="zh-CN" altLang="en-US" sz="1700" dirty="0"/>
              <a:t>动机：云计算 </a:t>
            </a:r>
            <a:r>
              <a:rPr lang="en-US" altLang="zh-CN" sz="1700" dirty="0"/>
              <a:t>+ </a:t>
            </a:r>
            <a:r>
              <a:rPr lang="zh-CN" altLang="en-US" sz="1700" dirty="0"/>
              <a:t>虚拟化</a:t>
            </a:r>
            <a:endParaRPr lang="en-US" altLang="zh-CN" sz="1700" dirty="0"/>
          </a:p>
          <a:p>
            <a:pPr lvl="1"/>
            <a:r>
              <a:rPr lang="zh-CN" altLang="en-US" sz="1600" dirty="0"/>
              <a:t>服务器以虚拟机为单位</a:t>
            </a:r>
            <a:endParaRPr lang="en-US" altLang="zh-CN" sz="1600" dirty="0"/>
          </a:p>
          <a:p>
            <a:pPr lvl="1"/>
            <a:r>
              <a:rPr lang="en-US" altLang="zh-CN" sz="1600" dirty="0"/>
              <a:t>IP</a:t>
            </a:r>
            <a:r>
              <a:rPr lang="zh-CN" altLang="en-US" sz="1600" dirty="0"/>
              <a:t>地址变化频繁</a:t>
            </a:r>
            <a:endParaRPr lang="en-US" altLang="zh-CN" sz="1600" dirty="0"/>
          </a:p>
          <a:p>
            <a:endParaRPr lang="en-US" altLang="zh-CN" sz="2000" dirty="0"/>
          </a:p>
          <a:p>
            <a:r>
              <a:rPr lang="zh-CN" altLang="en-US" sz="2000" dirty="0"/>
              <a:t>问题：巨大的局域网</a:t>
            </a:r>
            <a:endParaRPr lang="en-US" altLang="zh-CN" sz="2000" dirty="0"/>
          </a:p>
          <a:p>
            <a:pPr lvl="1"/>
            <a:r>
              <a:rPr lang="en-US" altLang="zh-CN" sz="1600" dirty="0"/>
              <a:t>Access </a:t>
            </a:r>
            <a:r>
              <a:rPr lang="zh-CN" altLang="en-US" sz="1600" dirty="0"/>
              <a:t>层 </a:t>
            </a:r>
            <a:r>
              <a:rPr lang="en-US" altLang="zh-CN" sz="1600" dirty="0"/>
              <a:t>+ Aggregation </a:t>
            </a:r>
            <a:r>
              <a:rPr lang="zh-CN" altLang="en-US" sz="1600" dirty="0"/>
              <a:t>层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/>
              <a:t>解决方法：划分</a:t>
            </a:r>
            <a:r>
              <a:rPr lang="en-US" altLang="zh-CN" sz="2000" dirty="0"/>
              <a:t>VXLAN</a:t>
            </a:r>
          </a:p>
          <a:p>
            <a:pPr lvl="1"/>
            <a:r>
              <a:rPr lang="en-US" altLang="zh-CN" sz="1600" dirty="0"/>
              <a:t>VXLAN</a:t>
            </a:r>
            <a:r>
              <a:rPr lang="zh-CN" altLang="en-US" sz="1600" dirty="0"/>
              <a:t>是</a:t>
            </a:r>
            <a:r>
              <a:rPr lang="en-US" altLang="zh-CN" sz="1600" dirty="0"/>
              <a:t>VLAN</a:t>
            </a:r>
            <a:r>
              <a:rPr lang="zh-CN" altLang="en-US" sz="1600" dirty="0"/>
              <a:t>的扩展</a:t>
            </a:r>
            <a:endParaRPr lang="en-US" altLang="zh-CN" sz="1600" dirty="0"/>
          </a:p>
          <a:p>
            <a:pPr lvl="1"/>
            <a:r>
              <a:rPr lang="en-US" altLang="zh-CN" sz="1600" dirty="0"/>
              <a:t>VLAN</a:t>
            </a:r>
            <a:r>
              <a:rPr lang="zh-CN" altLang="en-US" sz="1600" dirty="0"/>
              <a:t>只能支持</a:t>
            </a:r>
            <a:r>
              <a:rPr lang="en-US" altLang="zh-CN" sz="1600" dirty="0"/>
              <a:t>4096</a:t>
            </a:r>
            <a:r>
              <a:rPr lang="zh-CN" altLang="en-US" sz="1600" dirty="0"/>
              <a:t>个</a:t>
            </a:r>
            <a:r>
              <a:rPr lang="en-US" altLang="zh-CN" sz="1600" dirty="0"/>
              <a:t>VLAN</a:t>
            </a:r>
            <a:r>
              <a:rPr lang="zh-CN" altLang="en-US" sz="1600" dirty="0"/>
              <a:t>（</a:t>
            </a:r>
            <a:r>
              <a:rPr lang="en-US" altLang="zh-CN" sz="1600" dirty="0"/>
              <a:t>VLAN ID</a:t>
            </a:r>
            <a:r>
              <a:rPr lang="zh-CN" altLang="en-US" sz="1600" dirty="0"/>
              <a:t>只有</a:t>
            </a:r>
            <a:r>
              <a:rPr lang="en-US" altLang="zh-CN" sz="1600" dirty="0"/>
              <a:t>12</a:t>
            </a:r>
            <a:r>
              <a:rPr lang="zh-CN" altLang="en-US" sz="1600" dirty="0"/>
              <a:t>位）</a:t>
            </a:r>
            <a:endParaRPr lang="en-US" altLang="zh-CN" sz="1600" dirty="0"/>
          </a:p>
          <a:p>
            <a:pPr lvl="1"/>
            <a:r>
              <a:rPr lang="en-US" altLang="zh-CN" sz="1600" dirty="0"/>
              <a:t>VXLAN</a:t>
            </a:r>
            <a:r>
              <a:rPr lang="zh-CN" altLang="en-US" sz="1600" dirty="0"/>
              <a:t>通过</a:t>
            </a:r>
            <a:r>
              <a:rPr lang="en-US" altLang="zh-CN" sz="1600" dirty="0"/>
              <a:t>Ethernet-in-UDP</a:t>
            </a:r>
            <a:r>
              <a:rPr lang="zh-CN" altLang="en-US" sz="1600" dirty="0"/>
              <a:t>封装，支持大量虚拟局域网</a:t>
            </a:r>
            <a:endParaRPr lang="en-US" altLang="zh-CN" sz="1600" dirty="0"/>
          </a:p>
          <a:p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FD4483-0CC0-416A-B9A4-AEABD1BC0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06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Send/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Recv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</p:spPr>
        <p:txBody>
          <a:bodyPr/>
          <a:lstStyle/>
          <a:p>
            <a:fld id="{6622EB52-C6DD-4A38-AF06-D5574330ADF3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73F1D-19AF-4A65-92F8-B0E018689A51}"/>
              </a:ext>
            </a:extLst>
          </p:cNvPr>
          <p:cNvSpPr/>
          <p:nvPr/>
        </p:nvSpPr>
        <p:spPr>
          <a:xfrm>
            <a:off x="1994990" y="1534434"/>
            <a:ext cx="10927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HCA of system B will send ACK to system A (Reliable Connection)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HCA of system A posts CQE to the CQ after receiving ACK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B1180-779C-4DC1-A7B8-BBFD771B6F15}"/>
              </a:ext>
            </a:extLst>
          </p:cNvPr>
          <p:cNvSpPr/>
          <p:nvPr/>
        </p:nvSpPr>
        <p:spPr>
          <a:xfrm>
            <a:off x="77365" y="3206210"/>
            <a:ext cx="3423932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FBB0E6-DA95-48C8-A509-CDC0F2C98D92}"/>
              </a:ext>
            </a:extLst>
          </p:cNvPr>
          <p:cNvSpPr/>
          <p:nvPr/>
        </p:nvSpPr>
        <p:spPr>
          <a:xfrm>
            <a:off x="429836" y="3539746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87F31-71F3-4DFA-8E8B-56CDE8A00D2C}"/>
              </a:ext>
            </a:extLst>
          </p:cNvPr>
          <p:cNvSpPr txBox="1"/>
          <p:nvPr/>
        </p:nvSpPr>
        <p:spPr>
          <a:xfrm>
            <a:off x="1074416" y="2505011"/>
            <a:ext cx="13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BE21A-2054-4013-956A-1BC6C6C08379}"/>
              </a:ext>
            </a:extLst>
          </p:cNvPr>
          <p:cNvSpPr txBox="1"/>
          <p:nvPr/>
        </p:nvSpPr>
        <p:spPr>
          <a:xfrm>
            <a:off x="990651" y="3129375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66DDC-C1CF-4395-88F7-31DE78073904}"/>
              </a:ext>
            </a:extLst>
          </p:cNvPr>
          <p:cNvSpPr txBox="1"/>
          <p:nvPr/>
        </p:nvSpPr>
        <p:spPr>
          <a:xfrm>
            <a:off x="686814" y="3627014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DC33B-CD6D-4D53-9149-E3BD68C08BDE}"/>
              </a:ext>
            </a:extLst>
          </p:cNvPr>
          <p:cNvSpPr/>
          <p:nvPr/>
        </p:nvSpPr>
        <p:spPr>
          <a:xfrm>
            <a:off x="975468" y="4380772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F764BF-A050-4B66-AB3D-DA6CB7E4D415}"/>
              </a:ext>
            </a:extLst>
          </p:cNvPr>
          <p:cNvCxnSpPr>
            <a:cxnSpLocks/>
          </p:cNvCxnSpPr>
          <p:nvPr/>
        </p:nvCxnSpPr>
        <p:spPr>
          <a:xfrm flipV="1">
            <a:off x="1925215" y="4790002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BB853-E54C-4BAB-B8F3-3743DDCCA6DB}"/>
              </a:ext>
            </a:extLst>
          </p:cNvPr>
          <p:cNvSpPr txBox="1"/>
          <p:nvPr/>
        </p:nvSpPr>
        <p:spPr>
          <a:xfrm>
            <a:off x="1074416" y="6721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044667-07FB-4634-A6DD-6AD0C9615FEB}"/>
              </a:ext>
            </a:extLst>
          </p:cNvPr>
          <p:cNvSpPr txBox="1"/>
          <p:nvPr/>
        </p:nvSpPr>
        <p:spPr>
          <a:xfrm>
            <a:off x="893912" y="5688236"/>
            <a:ext cx="21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 to Transfer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D8E0D89-44CF-4C8B-9A1E-9A59D83CCF56}"/>
              </a:ext>
            </a:extLst>
          </p:cNvPr>
          <p:cNvSpPr/>
          <p:nvPr/>
        </p:nvSpPr>
        <p:spPr>
          <a:xfrm>
            <a:off x="5271524" y="3645502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B3C00E-3D68-49DC-A874-34B7FD88D673}"/>
              </a:ext>
            </a:extLst>
          </p:cNvPr>
          <p:cNvSpPr txBox="1"/>
          <p:nvPr/>
        </p:nvSpPr>
        <p:spPr>
          <a:xfrm>
            <a:off x="5311206" y="303713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E96BB1-A3E2-409B-825B-1A624C80F219}"/>
              </a:ext>
            </a:extLst>
          </p:cNvPr>
          <p:cNvSpPr/>
          <p:nvPr/>
        </p:nvSpPr>
        <p:spPr>
          <a:xfrm>
            <a:off x="420487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4361CB-B6C3-42AD-BE87-C046A9651B5F}"/>
              </a:ext>
            </a:extLst>
          </p:cNvPr>
          <p:cNvSpPr/>
          <p:nvPr/>
        </p:nvSpPr>
        <p:spPr>
          <a:xfrm>
            <a:off x="443018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BDC93-CE31-4467-99CB-A881F79DBAA2}"/>
              </a:ext>
            </a:extLst>
          </p:cNvPr>
          <p:cNvSpPr/>
          <p:nvPr/>
        </p:nvSpPr>
        <p:spPr>
          <a:xfrm>
            <a:off x="465549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9A47B7-2CA1-4F6D-AC15-9B3DCD9D0981}"/>
              </a:ext>
            </a:extLst>
          </p:cNvPr>
          <p:cNvCxnSpPr>
            <a:cxnSpLocks/>
          </p:cNvCxnSpPr>
          <p:nvPr/>
        </p:nvCxnSpPr>
        <p:spPr>
          <a:xfrm flipH="1">
            <a:off x="3643072" y="271544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8B7E7D-EDC0-4BFF-8759-F17B7418E834}"/>
              </a:ext>
            </a:extLst>
          </p:cNvPr>
          <p:cNvCxnSpPr>
            <a:cxnSpLocks/>
          </p:cNvCxnSpPr>
          <p:nvPr/>
        </p:nvCxnSpPr>
        <p:spPr>
          <a:xfrm flipH="1">
            <a:off x="3643071" y="351119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52430B8-5C0F-4937-B53A-B6D908FE1A7B}"/>
              </a:ext>
            </a:extLst>
          </p:cNvPr>
          <p:cNvSpPr/>
          <p:nvPr/>
        </p:nvSpPr>
        <p:spPr>
          <a:xfrm>
            <a:off x="420183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83C51-2CB2-4942-9CAD-D0235A8B3515}"/>
              </a:ext>
            </a:extLst>
          </p:cNvPr>
          <p:cNvSpPr/>
          <p:nvPr/>
        </p:nvSpPr>
        <p:spPr>
          <a:xfrm>
            <a:off x="442714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EE120-2B16-441E-969F-11050A2D5840}"/>
              </a:ext>
            </a:extLst>
          </p:cNvPr>
          <p:cNvSpPr/>
          <p:nvPr/>
        </p:nvSpPr>
        <p:spPr>
          <a:xfrm>
            <a:off x="465245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369552-5D34-4103-B95C-9FC891EBB189}"/>
              </a:ext>
            </a:extLst>
          </p:cNvPr>
          <p:cNvCxnSpPr>
            <a:cxnSpLocks/>
          </p:cNvCxnSpPr>
          <p:nvPr/>
        </p:nvCxnSpPr>
        <p:spPr>
          <a:xfrm flipH="1">
            <a:off x="3640024" y="399610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43469E1-5255-4C15-A59B-4DCBFD728287}"/>
              </a:ext>
            </a:extLst>
          </p:cNvPr>
          <p:cNvCxnSpPr>
            <a:cxnSpLocks/>
          </p:cNvCxnSpPr>
          <p:nvPr/>
        </p:nvCxnSpPr>
        <p:spPr>
          <a:xfrm flipH="1">
            <a:off x="3640023" y="479185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C3B856B-6A64-4433-92C0-42E78F4702E6}"/>
              </a:ext>
            </a:extLst>
          </p:cNvPr>
          <p:cNvSpPr/>
          <p:nvPr/>
        </p:nvSpPr>
        <p:spPr>
          <a:xfrm>
            <a:off x="3712785" y="5104259"/>
            <a:ext cx="225310" cy="79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764793-6F10-440C-B737-EF1E69F25EC6}"/>
              </a:ext>
            </a:extLst>
          </p:cNvPr>
          <p:cNvSpPr/>
          <p:nvPr/>
        </p:nvSpPr>
        <p:spPr>
          <a:xfrm>
            <a:off x="393809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30FEB6-1F60-451E-8CB7-525C432890DC}"/>
              </a:ext>
            </a:extLst>
          </p:cNvPr>
          <p:cNvSpPr/>
          <p:nvPr/>
        </p:nvSpPr>
        <p:spPr>
          <a:xfrm>
            <a:off x="416340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934E825-25E5-4F00-B135-1AF03C20E966}"/>
              </a:ext>
            </a:extLst>
          </p:cNvPr>
          <p:cNvCxnSpPr>
            <a:cxnSpLocks/>
          </p:cNvCxnSpPr>
          <p:nvPr/>
        </p:nvCxnSpPr>
        <p:spPr>
          <a:xfrm flipH="1">
            <a:off x="4348538" y="510425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164083-8EA9-454B-BA72-3F41CADDE487}"/>
              </a:ext>
            </a:extLst>
          </p:cNvPr>
          <p:cNvCxnSpPr>
            <a:cxnSpLocks/>
          </p:cNvCxnSpPr>
          <p:nvPr/>
        </p:nvCxnSpPr>
        <p:spPr>
          <a:xfrm flipH="1">
            <a:off x="4388715" y="590001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07F233-A491-4E4B-B83F-8AD89E02F734}"/>
              </a:ext>
            </a:extLst>
          </p:cNvPr>
          <p:cNvSpPr txBox="1"/>
          <p:nvPr/>
        </p:nvSpPr>
        <p:spPr>
          <a:xfrm>
            <a:off x="3938095" y="21924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760F35-8AB6-4F07-971B-443850FAE9A7}"/>
              </a:ext>
            </a:extLst>
          </p:cNvPr>
          <p:cNvSpPr txBox="1"/>
          <p:nvPr/>
        </p:nvSpPr>
        <p:spPr>
          <a:xfrm>
            <a:off x="3940367" y="3518548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0C3A2-83AC-4053-9E6F-767F4BF69C5A}"/>
              </a:ext>
            </a:extLst>
          </p:cNvPr>
          <p:cNvSpPr txBox="1"/>
          <p:nvPr/>
        </p:nvSpPr>
        <p:spPr>
          <a:xfrm>
            <a:off x="3940367" y="4705900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0C71D61-F805-4F7D-AF1D-89FBE03200F5}"/>
              </a:ext>
            </a:extLst>
          </p:cNvPr>
          <p:cNvSpPr/>
          <p:nvPr/>
        </p:nvSpPr>
        <p:spPr>
          <a:xfrm>
            <a:off x="6371762" y="3652970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F6AC23-F8E0-43C4-BB6B-177A342C573B}"/>
              </a:ext>
            </a:extLst>
          </p:cNvPr>
          <p:cNvSpPr txBox="1"/>
          <p:nvPr/>
        </p:nvSpPr>
        <p:spPr>
          <a:xfrm>
            <a:off x="6406838" y="307200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BE350D-F359-4EAD-B6EA-9084BBC209A9}"/>
              </a:ext>
            </a:extLst>
          </p:cNvPr>
          <p:cNvSpPr/>
          <p:nvPr/>
        </p:nvSpPr>
        <p:spPr>
          <a:xfrm>
            <a:off x="8769956" y="3072003"/>
            <a:ext cx="3345373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548AC21-2157-405A-A103-5320EA8A4425}"/>
              </a:ext>
            </a:extLst>
          </p:cNvPr>
          <p:cNvSpPr/>
          <p:nvPr/>
        </p:nvSpPr>
        <p:spPr>
          <a:xfrm>
            <a:off x="9043869" y="3405539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9518EE-F228-475D-A2B6-37360EA316F7}"/>
              </a:ext>
            </a:extLst>
          </p:cNvPr>
          <p:cNvSpPr txBox="1"/>
          <p:nvPr/>
        </p:nvSpPr>
        <p:spPr>
          <a:xfrm>
            <a:off x="9688449" y="2370804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B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D38726A-4669-4192-98F5-9BE264D47FB2}"/>
              </a:ext>
            </a:extLst>
          </p:cNvPr>
          <p:cNvSpPr txBox="1"/>
          <p:nvPr/>
        </p:nvSpPr>
        <p:spPr>
          <a:xfrm>
            <a:off x="9604684" y="2995168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62BF57-AEC2-4011-B024-23DC92A084F6}"/>
              </a:ext>
            </a:extLst>
          </p:cNvPr>
          <p:cNvSpPr txBox="1"/>
          <p:nvPr/>
        </p:nvSpPr>
        <p:spPr>
          <a:xfrm>
            <a:off x="9300847" y="3492807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42F24-EBBC-4421-AB83-A202DEE32C79}"/>
              </a:ext>
            </a:extLst>
          </p:cNvPr>
          <p:cNvSpPr/>
          <p:nvPr/>
        </p:nvSpPr>
        <p:spPr>
          <a:xfrm>
            <a:off x="9589501" y="4246565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015957-8EB7-4B2B-B23F-8E66F29B2AB2}"/>
              </a:ext>
            </a:extLst>
          </p:cNvPr>
          <p:cNvCxnSpPr>
            <a:cxnSpLocks/>
          </p:cNvCxnSpPr>
          <p:nvPr/>
        </p:nvCxnSpPr>
        <p:spPr>
          <a:xfrm flipV="1">
            <a:off x="10539248" y="4655795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448C4D-CB0F-4611-B9B3-7D633612CA0B}"/>
              </a:ext>
            </a:extLst>
          </p:cNvPr>
          <p:cNvSpPr txBox="1"/>
          <p:nvPr/>
        </p:nvSpPr>
        <p:spPr>
          <a:xfrm>
            <a:off x="9688449" y="658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429A5D-6221-4C7E-897E-D0533CC86FC5}"/>
              </a:ext>
            </a:extLst>
          </p:cNvPr>
          <p:cNvSpPr txBox="1"/>
          <p:nvPr/>
        </p:nvSpPr>
        <p:spPr>
          <a:xfrm>
            <a:off x="9258787" y="5679942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Buffer to Place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D53F90-FD06-4C8F-A119-1C1DF362A1F7}"/>
              </a:ext>
            </a:extLst>
          </p:cNvPr>
          <p:cNvSpPr/>
          <p:nvPr/>
        </p:nvSpPr>
        <p:spPr>
          <a:xfrm>
            <a:off x="7646400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4C3793-CD2B-47E4-9EE7-58EC9342AB10}"/>
              </a:ext>
            </a:extLst>
          </p:cNvPr>
          <p:cNvSpPr/>
          <p:nvPr/>
        </p:nvSpPr>
        <p:spPr>
          <a:xfrm>
            <a:off x="742133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7BE574-F15E-41E7-B49D-3513C9BA6980}"/>
              </a:ext>
            </a:extLst>
          </p:cNvPr>
          <p:cNvSpPr/>
          <p:nvPr/>
        </p:nvSpPr>
        <p:spPr>
          <a:xfrm>
            <a:off x="787891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B54448-CB4E-44B5-A716-3DFCFEEC2430}"/>
              </a:ext>
            </a:extLst>
          </p:cNvPr>
          <p:cNvCxnSpPr>
            <a:cxnSpLocks/>
          </p:cNvCxnSpPr>
          <p:nvPr/>
        </p:nvCxnSpPr>
        <p:spPr>
          <a:xfrm flipH="1">
            <a:off x="8101306" y="267119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D1A648-63CC-47ED-BBDD-3FDE4D22C63E}"/>
              </a:ext>
            </a:extLst>
          </p:cNvPr>
          <p:cNvCxnSpPr>
            <a:cxnSpLocks/>
          </p:cNvCxnSpPr>
          <p:nvPr/>
        </p:nvCxnSpPr>
        <p:spPr>
          <a:xfrm flipH="1">
            <a:off x="8108346" y="346694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DFFCFF2-7607-44D1-AA3F-967152ED1969}"/>
              </a:ext>
            </a:extLst>
          </p:cNvPr>
          <p:cNvSpPr/>
          <p:nvPr/>
        </p:nvSpPr>
        <p:spPr>
          <a:xfrm>
            <a:off x="7440653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89C18D-73E5-4DDA-99D3-BB61BE57CF44}"/>
              </a:ext>
            </a:extLst>
          </p:cNvPr>
          <p:cNvSpPr/>
          <p:nvPr/>
        </p:nvSpPr>
        <p:spPr>
          <a:xfrm>
            <a:off x="7890751" y="401405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8F7354-E02B-46C5-92DB-062C95A40598}"/>
              </a:ext>
            </a:extLst>
          </p:cNvPr>
          <p:cNvSpPr/>
          <p:nvPr/>
        </p:nvSpPr>
        <p:spPr>
          <a:xfrm>
            <a:off x="7665702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625573-5644-4EF9-B0E9-347B32174466}"/>
              </a:ext>
            </a:extLst>
          </p:cNvPr>
          <p:cNvCxnSpPr>
            <a:cxnSpLocks/>
          </p:cNvCxnSpPr>
          <p:nvPr/>
        </p:nvCxnSpPr>
        <p:spPr>
          <a:xfrm flipH="1">
            <a:off x="8116061" y="401085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770E221-CEC6-469A-A61A-1F470B1151D5}"/>
              </a:ext>
            </a:extLst>
          </p:cNvPr>
          <p:cNvCxnSpPr>
            <a:cxnSpLocks/>
          </p:cNvCxnSpPr>
          <p:nvPr/>
        </p:nvCxnSpPr>
        <p:spPr>
          <a:xfrm flipH="1">
            <a:off x="7421334" y="513806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C72335-728B-418C-8E87-42B23C4F39F7}"/>
              </a:ext>
            </a:extLst>
          </p:cNvPr>
          <p:cNvSpPr/>
          <p:nvPr/>
        </p:nvSpPr>
        <p:spPr>
          <a:xfrm>
            <a:off x="7966883" y="513806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E1DDA3-A1C1-44A5-B660-FDCAFF7EEFB6}"/>
              </a:ext>
            </a:extLst>
          </p:cNvPr>
          <p:cNvSpPr/>
          <p:nvPr/>
        </p:nvSpPr>
        <p:spPr>
          <a:xfrm>
            <a:off x="819252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25C0FB-DC1C-4E25-81C1-2DA001DACF9B}"/>
              </a:ext>
            </a:extLst>
          </p:cNvPr>
          <p:cNvSpPr/>
          <p:nvPr/>
        </p:nvSpPr>
        <p:spPr>
          <a:xfrm>
            <a:off x="8417836" y="5139785"/>
            <a:ext cx="225310" cy="79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6B67CB6-6F69-4FA0-9A60-98EA62CC2854}"/>
              </a:ext>
            </a:extLst>
          </p:cNvPr>
          <p:cNvCxnSpPr>
            <a:cxnSpLocks/>
          </p:cNvCxnSpPr>
          <p:nvPr/>
        </p:nvCxnSpPr>
        <p:spPr>
          <a:xfrm flipH="1">
            <a:off x="8092431" y="480660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E334073-7A4A-425B-9473-BF35B6B802C0}"/>
              </a:ext>
            </a:extLst>
          </p:cNvPr>
          <p:cNvCxnSpPr>
            <a:cxnSpLocks/>
          </p:cNvCxnSpPr>
          <p:nvPr/>
        </p:nvCxnSpPr>
        <p:spPr>
          <a:xfrm flipH="1">
            <a:off x="7394630" y="593382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B09BE00-9CCE-44E8-A8F7-96854739EADC}"/>
              </a:ext>
            </a:extLst>
          </p:cNvPr>
          <p:cNvSpPr txBox="1"/>
          <p:nvPr/>
        </p:nvSpPr>
        <p:spPr>
          <a:xfrm>
            <a:off x="7680683" y="226514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63B113-9272-44AB-B726-B1ABD1C4318D}"/>
              </a:ext>
            </a:extLst>
          </p:cNvPr>
          <p:cNvSpPr txBox="1"/>
          <p:nvPr/>
        </p:nvSpPr>
        <p:spPr>
          <a:xfrm>
            <a:off x="7642548" y="3522564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1946947-79D7-4AAA-A217-9AE670E6823D}"/>
              </a:ext>
            </a:extLst>
          </p:cNvPr>
          <p:cNvSpPr txBox="1"/>
          <p:nvPr/>
        </p:nvSpPr>
        <p:spPr>
          <a:xfrm>
            <a:off x="7640948" y="4755937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B8F91895-28FB-4C49-807D-9BE8E811A503}"/>
              </a:ext>
            </a:extLst>
          </p:cNvPr>
          <p:cNvCxnSpPr>
            <a:cxnSpLocks/>
          </p:cNvCxnSpPr>
          <p:nvPr/>
        </p:nvCxnSpPr>
        <p:spPr>
          <a:xfrm flipH="1">
            <a:off x="7091572" y="3302835"/>
            <a:ext cx="235573" cy="3501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D0DF387-F068-4714-9BB4-BD46ACF8B0A3}"/>
              </a:ext>
            </a:extLst>
          </p:cNvPr>
          <p:cNvCxnSpPr>
            <a:cxnSpLocks/>
          </p:cNvCxnSpPr>
          <p:nvPr/>
        </p:nvCxnSpPr>
        <p:spPr>
          <a:xfrm>
            <a:off x="6886705" y="4521169"/>
            <a:ext cx="438394" cy="10038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8E176D3-9003-48C4-9BCF-44423B697713}"/>
              </a:ext>
            </a:extLst>
          </p:cNvPr>
          <p:cNvCxnSpPr/>
          <p:nvPr/>
        </p:nvCxnSpPr>
        <p:spPr>
          <a:xfrm>
            <a:off x="4991536" y="3206210"/>
            <a:ext cx="321002" cy="446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E79EA04-AD3E-469D-B6AD-60C278B2732F}"/>
              </a:ext>
            </a:extLst>
          </p:cNvPr>
          <p:cNvCxnSpPr>
            <a:cxnSpLocks/>
          </p:cNvCxnSpPr>
          <p:nvPr/>
        </p:nvCxnSpPr>
        <p:spPr>
          <a:xfrm flipV="1">
            <a:off x="4952424" y="4200971"/>
            <a:ext cx="327211" cy="18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37349BE6-34A4-47F7-964C-7FE8A527EBAB}"/>
              </a:ext>
            </a:extLst>
          </p:cNvPr>
          <p:cNvCxnSpPr>
            <a:cxnSpLocks/>
          </p:cNvCxnSpPr>
          <p:nvPr/>
        </p:nvCxnSpPr>
        <p:spPr>
          <a:xfrm flipH="1">
            <a:off x="4989122" y="4415334"/>
            <a:ext cx="456177" cy="1122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349C450-7B4B-46D4-8BAA-F4BEC59713C1}"/>
              </a:ext>
            </a:extLst>
          </p:cNvPr>
          <p:cNvCxnSpPr>
            <a:cxnSpLocks/>
          </p:cNvCxnSpPr>
          <p:nvPr/>
        </p:nvCxnSpPr>
        <p:spPr>
          <a:xfrm flipH="1" flipV="1">
            <a:off x="7135025" y="4330183"/>
            <a:ext cx="258402" cy="2070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58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One-sided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0865-0897-4B58-84FA-CD22BCD6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Write / Write With Immediate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Write the data to the remote host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No notification </a:t>
            </a:r>
            <a:r>
              <a:rPr lang="en-US" altLang="zh-CN" dirty="0">
                <a:latin typeface="Calibri" panose="020F0502020204030204" pitchFamily="34" charset="0"/>
              </a:rPr>
              <a:t>to the remote host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An immediate 4 byte (Write With Immediate)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Notify</a:t>
            </a:r>
            <a:r>
              <a:rPr lang="en-US" altLang="zh-CN" dirty="0">
                <a:latin typeface="Calibri" panose="020F0502020204030204" pitchFamily="34" charset="0"/>
              </a:rPr>
              <a:t> the remote host of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the immediate value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One-sided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0865-0897-4B58-84FA-CD22BCD6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Read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Read data from the remote host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No notification </a:t>
            </a:r>
            <a:r>
              <a:rPr lang="en-US" altLang="zh-CN" dirty="0">
                <a:latin typeface="Calibri" panose="020F0502020204030204" pitchFamily="34" charset="0"/>
              </a:rPr>
              <a:t>to the remote host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58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</a:t>
            </a:r>
            <a:r>
              <a:rPr lang="en-US" altLang="zh-CN" dirty="0"/>
              <a:t>Write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</p:spPr>
        <p:txBody>
          <a:bodyPr/>
          <a:lstStyle/>
          <a:p>
            <a:fld id="{6622EB52-C6DD-4A38-AF06-D5574330ADF3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73F1D-19AF-4A65-92F8-B0E018689A51}"/>
              </a:ext>
            </a:extLst>
          </p:cNvPr>
          <p:cNvSpPr/>
          <p:nvPr/>
        </p:nvSpPr>
        <p:spPr>
          <a:xfrm>
            <a:off x="4276060" y="1428374"/>
            <a:ext cx="9144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A and B create SQ, RQ, CQ</a:t>
            </a:r>
          </a:p>
          <a:p>
            <a:r>
              <a:rPr lang="en-US" altLang="zh-CN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 memory 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B1180-779C-4DC1-A7B8-BBFD771B6F15}"/>
              </a:ext>
            </a:extLst>
          </p:cNvPr>
          <p:cNvSpPr/>
          <p:nvPr/>
        </p:nvSpPr>
        <p:spPr>
          <a:xfrm>
            <a:off x="77365" y="3206210"/>
            <a:ext cx="3423932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FBB0E6-DA95-48C8-A509-CDC0F2C98D92}"/>
              </a:ext>
            </a:extLst>
          </p:cNvPr>
          <p:cNvSpPr/>
          <p:nvPr/>
        </p:nvSpPr>
        <p:spPr>
          <a:xfrm>
            <a:off x="429836" y="3539746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87F31-71F3-4DFA-8E8B-56CDE8A00D2C}"/>
              </a:ext>
            </a:extLst>
          </p:cNvPr>
          <p:cNvSpPr txBox="1"/>
          <p:nvPr/>
        </p:nvSpPr>
        <p:spPr>
          <a:xfrm>
            <a:off x="1074416" y="2505011"/>
            <a:ext cx="13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BE21A-2054-4013-956A-1BC6C6C08379}"/>
              </a:ext>
            </a:extLst>
          </p:cNvPr>
          <p:cNvSpPr txBox="1"/>
          <p:nvPr/>
        </p:nvSpPr>
        <p:spPr>
          <a:xfrm>
            <a:off x="990651" y="3129375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66DDC-C1CF-4395-88F7-31DE78073904}"/>
              </a:ext>
            </a:extLst>
          </p:cNvPr>
          <p:cNvSpPr txBox="1"/>
          <p:nvPr/>
        </p:nvSpPr>
        <p:spPr>
          <a:xfrm>
            <a:off x="686814" y="3627014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DC33B-CD6D-4D53-9149-E3BD68C08BDE}"/>
              </a:ext>
            </a:extLst>
          </p:cNvPr>
          <p:cNvSpPr/>
          <p:nvPr/>
        </p:nvSpPr>
        <p:spPr>
          <a:xfrm>
            <a:off x="975468" y="4380772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F764BF-A050-4B66-AB3D-DA6CB7E4D415}"/>
              </a:ext>
            </a:extLst>
          </p:cNvPr>
          <p:cNvCxnSpPr>
            <a:cxnSpLocks/>
          </p:cNvCxnSpPr>
          <p:nvPr/>
        </p:nvCxnSpPr>
        <p:spPr>
          <a:xfrm flipV="1">
            <a:off x="1925215" y="4790002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BB853-E54C-4BAB-B8F3-3743DDCCA6DB}"/>
              </a:ext>
            </a:extLst>
          </p:cNvPr>
          <p:cNvSpPr txBox="1"/>
          <p:nvPr/>
        </p:nvSpPr>
        <p:spPr>
          <a:xfrm>
            <a:off x="1074416" y="6721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044667-07FB-4634-A6DD-6AD0C9615FEB}"/>
              </a:ext>
            </a:extLst>
          </p:cNvPr>
          <p:cNvSpPr txBox="1"/>
          <p:nvPr/>
        </p:nvSpPr>
        <p:spPr>
          <a:xfrm>
            <a:off x="893912" y="5688236"/>
            <a:ext cx="21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 to Transfer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D8E0D89-44CF-4C8B-9A1E-9A59D83CCF56}"/>
              </a:ext>
            </a:extLst>
          </p:cNvPr>
          <p:cNvSpPr/>
          <p:nvPr/>
        </p:nvSpPr>
        <p:spPr>
          <a:xfrm>
            <a:off x="5271524" y="3645502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B3C00E-3D68-49DC-A874-34B7FD88D673}"/>
              </a:ext>
            </a:extLst>
          </p:cNvPr>
          <p:cNvSpPr txBox="1"/>
          <p:nvPr/>
        </p:nvSpPr>
        <p:spPr>
          <a:xfrm>
            <a:off x="5311206" y="303713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E96BB1-A3E2-409B-825B-1A624C80F219}"/>
              </a:ext>
            </a:extLst>
          </p:cNvPr>
          <p:cNvSpPr/>
          <p:nvPr/>
        </p:nvSpPr>
        <p:spPr>
          <a:xfrm>
            <a:off x="420487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4361CB-B6C3-42AD-BE87-C046A9651B5F}"/>
              </a:ext>
            </a:extLst>
          </p:cNvPr>
          <p:cNvSpPr/>
          <p:nvPr/>
        </p:nvSpPr>
        <p:spPr>
          <a:xfrm>
            <a:off x="443018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BDC93-CE31-4467-99CB-A881F79DBAA2}"/>
              </a:ext>
            </a:extLst>
          </p:cNvPr>
          <p:cNvSpPr/>
          <p:nvPr/>
        </p:nvSpPr>
        <p:spPr>
          <a:xfrm>
            <a:off x="465549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9A47B7-2CA1-4F6D-AC15-9B3DCD9D0981}"/>
              </a:ext>
            </a:extLst>
          </p:cNvPr>
          <p:cNvCxnSpPr>
            <a:cxnSpLocks/>
          </p:cNvCxnSpPr>
          <p:nvPr/>
        </p:nvCxnSpPr>
        <p:spPr>
          <a:xfrm flipH="1">
            <a:off x="3643072" y="271544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8B7E7D-EDC0-4BFF-8759-F17B7418E834}"/>
              </a:ext>
            </a:extLst>
          </p:cNvPr>
          <p:cNvCxnSpPr>
            <a:cxnSpLocks/>
          </p:cNvCxnSpPr>
          <p:nvPr/>
        </p:nvCxnSpPr>
        <p:spPr>
          <a:xfrm flipH="1">
            <a:off x="3643071" y="351119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52430B8-5C0F-4937-B53A-B6D908FE1A7B}"/>
              </a:ext>
            </a:extLst>
          </p:cNvPr>
          <p:cNvSpPr/>
          <p:nvPr/>
        </p:nvSpPr>
        <p:spPr>
          <a:xfrm>
            <a:off x="420183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83C51-2CB2-4942-9CAD-D0235A8B3515}"/>
              </a:ext>
            </a:extLst>
          </p:cNvPr>
          <p:cNvSpPr/>
          <p:nvPr/>
        </p:nvSpPr>
        <p:spPr>
          <a:xfrm>
            <a:off x="442714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EE120-2B16-441E-969F-11050A2D5840}"/>
              </a:ext>
            </a:extLst>
          </p:cNvPr>
          <p:cNvSpPr/>
          <p:nvPr/>
        </p:nvSpPr>
        <p:spPr>
          <a:xfrm>
            <a:off x="465245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369552-5D34-4103-B95C-9FC891EBB189}"/>
              </a:ext>
            </a:extLst>
          </p:cNvPr>
          <p:cNvCxnSpPr>
            <a:cxnSpLocks/>
          </p:cNvCxnSpPr>
          <p:nvPr/>
        </p:nvCxnSpPr>
        <p:spPr>
          <a:xfrm flipH="1">
            <a:off x="3640024" y="399610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43469E1-5255-4C15-A59B-4DCBFD728287}"/>
              </a:ext>
            </a:extLst>
          </p:cNvPr>
          <p:cNvCxnSpPr>
            <a:cxnSpLocks/>
          </p:cNvCxnSpPr>
          <p:nvPr/>
        </p:nvCxnSpPr>
        <p:spPr>
          <a:xfrm flipH="1">
            <a:off x="3640023" y="479185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C3B856B-6A64-4433-92C0-42E78F4702E6}"/>
              </a:ext>
            </a:extLst>
          </p:cNvPr>
          <p:cNvSpPr/>
          <p:nvPr/>
        </p:nvSpPr>
        <p:spPr>
          <a:xfrm>
            <a:off x="371278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764793-6F10-440C-B737-EF1E69F25EC6}"/>
              </a:ext>
            </a:extLst>
          </p:cNvPr>
          <p:cNvSpPr/>
          <p:nvPr/>
        </p:nvSpPr>
        <p:spPr>
          <a:xfrm>
            <a:off x="393809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30FEB6-1F60-451E-8CB7-525C432890DC}"/>
              </a:ext>
            </a:extLst>
          </p:cNvPr>
          <p:cNvSpPr/>
          <p:nvPr/>
        </p:nvSpPr>
        <p:spPr>
          <a:xfrm>
            <a:off x="416340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934E825-25E5-4F00-B135-1AF03C20E966}"/>
              </a:ext>
            </a:extLst>
          </p:cNvPr>
          <p:cNvCxnSpPr>
            <a:cxnSpLocks/>
          </p:cNvCxnSpPr>
          <p:nvPr/>
        </p:nvCxnSpPr>
        <p:spPr>
          <a:xfrm flipH="1">
            <a:off x="4348538" y="510425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164083-8EA9-454B-BA72-3F41CADDE487}"/>
              </a:ext>
            </a:extLst>
          </p:cNvPr>
          <p:cNvCxnSpPr>
            <a:cxnSpLocks/>
          </p:cNvCxnSpPr>
          <p:nvPr/>
        </p:nvCxnSpPr>
        <p:spPr>
          <a:xfrm flipH="1">
            <a:off x="4388715" y="590001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07F233-A491-4E4B-B83F-8AD89E02F734}"/>
              </a:ext>
            </a:extLst>
          </p:cNvPr>
          <p:cNvSpPr txBox="1"/>
          <p:nvPr/>
        </p:nvSpPr>
        <p:spPr>
          <a:xfrm>
            <a:off x="3938095" y="21924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760F35-8AB6-4F07-971B-443850FAE9A7}"/>
              </a:ext>
            </a:extLst>
          </p:cNvPr>
          <p:cNvSpPr txBox="1"/>
          <p:nvPr/>
        </p:nvSpPr>
        <p:spPr>
          <a:xfrm>
            <a:off x="3940367" y="3518548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0C3A2-83AC-4053-9E6F-767F4BF69C5A}"/>
              </a:ext>
            </a:extLst>
          </p:cNvPr>
          <p:cNvSpPr txBox="1"/>
          <p:nvPr/>
        </p:nvSpPr>
        <p:spPr>
          <a:xfrm>
            <a:off x="3940367" y="4705900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0C71D61-F805-4F7D-AF1D-89FBE03200F5}"/>
              </a:ext>
            </a:extLst>
          </p:cNvPr>
          <p:cNvSpPr/>
          <p:nvPr/>
        </p:nvSpPr>
        <p:spPr>
          <a:xfrm>
            <a:off x="6371762" y="3652970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F6AC23-F8E0-43C4-BB6B-177A342C573B}"/>
              </a:ext>
            </a:extLst>
          </p:cNvPr>
          <p:cNvSpPr txBox="1"/>
          <p:nvPr/>
        </p:nvSpPr>
        <p:spPr>
          <a:xfrm>
            <a:off x="6406838" y="307200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BE350D-F359-4EAD-B6EA-9084BBC209A9}"/>
              </a:ext>
            </a:extLst>
          </p:cNvPr>
          <p:cNvSpPr/>
          <p:nvPr/>
        </p:nvSpPr>
        <p:spPr>
          <a:xfrm>
            <a:off x="8769956" y="3072003"/>
            <a:ext cx="3345373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548AC21-2157-405A-A103-5320EA8A4425}"/>
              </a:ext>
            </a:extLst>
          </p:cNvPr>
          <p:cNvSpPr/>
          <p:nvPr/>
        </p:nvSpPr>
        <p:spPr>
          <a:xfrm>
            <a:off x="9043869" y="3405539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9518EE-F228-475D-A2B6-37360EA316F7}"/>
              </a:ext>
            </a:extLst>
          </p:cNvPr>
          <p:cNvSpPr txBox="1"/>
          <p:nvPr/>
        </p:nvSpPr>
        <p:spPr>
          <a:xfrm>
            <a:off x="9688449" y="2370804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B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D38726A-4669-4192-98F5-9BE264D47FB2}"/>
              </a:ext>
            </a:extLst>
          </p:cNvPr>
          <p:cNvSpPr txBox="1"/>
          <p:nvPr/>
        </p:nvSpPr>
        <p:spPr>
          <a:xfrm>
            <a:off x="9604684" y="2995168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62BF57-AEC2-4011-B024-23DC92A084F6}"/>
              </a:ext>
            </a:extLst>
          </p:cNvPr>
          <p:cNvSpPr txBox="1"/>
          <p:nvPr/>
        </p:nvSpPr>
        <p:spPr>
          <a:xfrm>
            <a:off x="9300847" y="3492807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42F24-EBBC-4421-AB83-A202DEE32C79}"/>
              </a:ext>
            </a:extLst>
          </p:cNvPr>
          <p:cNvSpPr/>
          <p:nvPr/>
        </p:nvSpPr>
        <p:spPr>
          <a:xfrm>
            <a:off x="9589501" y="4246565"/>
            <a:ext cx="1899494" cy="334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015957-8EB7-4B2B-B23F-8E66F29B2AB2}"/>
              </a:ext>
            </a:extLst>
          </p:cNvPr>
          <p:cNvCxnSpPr>
            <a:cxnSpLocks/>
          </p:cNvCxnSpPr>
          <p:nvPr/>
        </p:nvCxnSpPr>
        <p:spPr>
          <a:xfrm flipV="1">
            <a:off x="10539248" y="4655795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448C4D-CB0F-4611-B9B3-7D633612CA0B}"/>
              </a:ext>
            </a:extLst>
          </p:cNvPr>
          <p:cNvSpPr txBox="1"/>
          <p:nvPr/>
        </p:nvSpPr>
        <p:spPr>
          <a:xfrm>
            <a:off x="9688449" y="658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429A5D-6221-4C7E-897E-D0533CC86FC5}"/>
              </a:ext>
            </a:extLst>
          </p:cNvPr>
          <p:cNvSpPr txBox="1"/>
          <p:nvPr/>
        </p:nvSpPr>
        <p:spPr>
          <a:xfrm>
            <a:off x="9258787" y="5679942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Buffer to Place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D53F90-FD06-4C8F-A119-1C1DF362A1F7}"/>
              </a:ext>
            </a:extLst>
          </p:cNvPr>
          <p:cNvSpPr/>
          <p:nvPr/>
        </p:nvSpPr>
        <p:spPr>
          <a:xfrm>
            <a:off x="7646400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4C3793-CD2B-47E4-9EE7-58EC9342AB10}"/>
              </a:ext>
            </a:extLst>
          </p:cNvPr>
          <p:cNvSpPr/>
          <p:nvPr/>
        </p:nvSpPr>
        <p:spPr>
          <a:xfrm>
            <a:off x="742133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7BE574-F15E-41E7-B49D-3513C9BA6980}"/>
              </a:ext>
            </a:extLst>
          </p:cNvPr>
          <p:cNvSpPr/>
          <p:nvPr/>
        </p:nvSpPr>
        <p:spPr>
          <a:xfrm>
            <a:off x="787891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B54448-CB4E-44B5-A716-3DFCFEEC2430}"/>
              </a:ext>
            </a:extLst>
          </p:cNvPr>
          <p:cNvCxnSpPr>
            <a:cxnSpLocks/>
          </p:cNvCxnSpPr>
          <p:nvPr/>
        </p:nvCxnSpPr>
        <p:spPr>
          <a:xfrm flipH="1">
            <a:off x="8101306" y="267119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D1A648-63CC-47ED-BBDD-3FDE4D22C63E}"/>
              </a:ext>
            </a:extLst>
          </p:cNvPr>
          <p:cNvCxnSpPr>
            <a:cxnSpLocks/>
          </p:cNvCxnSpPr>
          <p:nvPr/>
        </p:nvCxnSpPr>
        <p:spPr>
          <a:xfrm flipH="1">
            <a:off x="8108346" y="346694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DFFCFF2-7607-44D1-AA3F-967152ED1969}"/>
              </a:ext>
            </a:extLst>
          </p:cNvPr>
          <p:cNvSpPr/>
          <p:nvPr/>
        </p:nvSpPr>
        <p:spPr>
          <a:xfrm>
            <a:off x="7440653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89C18D-73E5-4DDA-99D3-BB61BE57CF44}"/>
              </a:ext>
            </a:extLst>
          </p:cNvPr>
          <p:cNvSpPr/>
          <p:nvPr/>
        </p:nvSpPr>
        <p:spPr>
          <a:xfrm>
            <a:off x="7890751" y="401405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8F7354-E02B-46C5-92DB-062C95A40598}"/>
              </a:ext>
            </a:extLst>
          </p:cNvPr>
          <p:cNvSpPr/>
          <p:nvPr/>
        </p:nvSpPr>
        <p:spPr>
          <a:xfrm>
            <a:off x="7665702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625573-5644-4EF9-B0E9-347B32174466}"/>
              </a:ext>
            </a:extLst>
          </p:cNvPr>
          <p:cNvCxnSpPr>
            <a:cxnSpLocks/>
          </p:cNvCxnSpPr>
          <p:nvPr/>
        </p:nvCxnSpPr>
        <p:spPr>
          <a:xfrm flipH="1">
            <a:off x="8116061" y="401085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770E221-CEC6-469A-A61A-1F470B1151D5}"/>
              </a:ext>
            </a:extLst>
          </p:cNvPr>
          <p:cNvCxnSpPr>
            <a:cxnSpLocks/>
          </p:cNvCxnSpPr>
          <p:nvPr/>
        </p:nvCxnSpPr>
        <p:spPr>
          <a:xfrm flipH="1">
            <a:off x="7421334" y="513806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C72335-728B-418C-8E87-42B23C4F39F7}"/>
              </a:ext>
            </a:extLst>
          </p:cNvPr>
          <p:cNvSpPr/>
          <p:nvPr/>
        </p:nvSpPr>
        <p:spPr>
          <a:xfrm>
            <a:off x="7966883" y="513806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E1DDA3-A1C1-44A5-B660-FDCAFF7EEFB6}"/>
              </a:ext>
            </a:extLst>
          </p:cNvPr>
          <p:cNvSpPr/>
          <p:nvPr/>
        </p:nvSpPr>
        <p:spPr>
          <a:xfrm>
            <a:off x="819252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25C0FB-DC1C-4E25-81C1-2DA001DACF9B}"/>
              </a:ext>
            </a:extLst>
          </p:cNvPr>
          <p:cNvSpPr/>
          <p:nvPr/>
        </p:nvSpPr>
        <p:spPr>
          <a:xfrm>
            <a:off x="841783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6B67CB6-6F69-4FA0-9A60-98EA62CC2854}"/>
              </a:ext>
            </a:extLst>
          </p:cNvPr>
          <p:cNvCxnSpPr>
            <a:cxnSpLocks/>
          </p:cNvCxnSpPr>
          <p:nvPr/>
        </p:nvCxnSpPr>
        <p:spPr>
          <a:xfrm flipH="1">
            <a:off x="8092431" y="480660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E334073-7A4A-425B-9473-BF35B6B802C0}"/>
              </a:ext>
            </a:extLst>
          </p:cNvPr>
          <p:cNvCxnSpPr>
            <a:cxnSpLocks/>
          </p:cNvCxnSpPr>
          <p:nvPr/>
        </p:nvCxnSpPr>
        <p:spPr>
          <a:xfrm flipH="1">
            <a:off x="7394630" y="593382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B09BE00-9CCE-44E8-A8F7-96854739EADC}"/>
              </a:ext>
            </a:extLst>
          </p:cNvPr>
          <p:cNvSpPr txBox="1"/>
          <p:nvPr/>
        </p:nvSpPr>
        <p:spPr>
          <a:xfrm>
            <a:off x="7680683" y="226514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63B113-9272-44AB-B726-B1ABD1C4318D}"/>
              </a:ext>
            </a:extLst>
          </p:cNvPr>
          <p:cNvSpPr txBox="1"/>
          <p:nvPr/>
        </p:nvSpPr>
        <p:spPr>
          <a:xfrm>
            <a:off x="7642548" y="3522564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1946947-79D7-4AAA-A217-9AE670E6823D}"/>
              </a:ext>
            </a:extLst>
          </p:cNvPr>
          <p:cNvSpPr txBox="1"/>
          <p:nvPr/>
        </p:nvSpPr>
        <p:spPr>
          <a:xfrm>
            <a:off x="7640948" y="4755937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9267591-9D67-48E9-A06D-2A5A3CCAAE1E}"/>
              </a:ext>
            </a:extLst>
          </p:cNvPr>
          <p:cNvCxnSpPr/>
          <p:nvPr/>
        </p:nvCxnSpPr>
        <p:spPr>
          <a:xfrm>
            <a:off x="4991536" y="3206210"/>
            <a:ext cx="321002" cy="446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A1ADB6CD-106B-4066-B753-737B54A1D0F9}"/>
              </a:ext>
            </a:extLst>
          </p:cNvPr>
          <p:cNvCxnSpPr>
            <a:cxnSpLocks/>
          </p:cNvCxnSpPr>
          <p:nvPr/>
        </p:nvCxnSpPr>
        <p:spPr>
          <a:xfrm flipV="1">
            <a:off x="4952424" y="4200971"/>
            <a:ext cx="327211" cy="18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82932C4E-3134-4636-9B65-D12FEACC11ED}"/>
              </a:ext>
            </a:extLst>
          </p:cNvPr>
          <p:cNvCxnSpPr>
            <a:cxnSpLocks/>
          </p:cNvCxnSpPr>
          <p:nvPr/>
        </p:nvCxnSpPr>
        <p:spPr>
          <a:xfrm flipH="1">
            <a:off x="4989122" y="4415334"/>
            <a:ext cx="456177" cy="1122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60C4EDEE-124E-45CD-B8EB-1F42CE19E9BD}"/>
              </a:ext>
            </a:extLst>
          </p:cNvPr>
          <p:cNvCxnSpPr>
            <a:cxnSpLocks/>
          </p:cNvCxnSpPr>
          <p:nvPr/>
        </p:nvCxnSpPr>
        <p:spPr>
          <a:xfrm flipH="1">
            <a:off x="7091572" y="3302835"/>
            <a:ext cx="235573" cy="3501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612547E-798D-40BF-B2FE-55949D170DB0}"/>
              </a:ext>
            </a:extLst>
          </p:cNvPr>
          <p:cNvCxnSpPr>
            <a:cxnSpLocks/>
          </p:cNvCxnSpPr>
          <p:nvPr/>
        </p:nvCxnSpPr>
        <p:spPr>
          <a:xfrm>
            <a:off x="6886705" y="4521169"/>
            <a:ext cx="438394" cy="10038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129D0BA8-E737-4EB8-8101-9DCF4B464F5C}"/>
              </a:ext>
            </a:extLst>
          </p:cNvPr>
          <p:cNvCxnSpPr>
            <a:cxnSpLocks/>
          </p:cNvCxnSpPr>
          <p:nvPr/>
        </p:nvCxnSpPr>
        <p:spPr>
          <a:xfrm flipH="1" flipV="1">
            <a:off x="7135025" y="4330183"/>
            <a:ext cx="258402" cy="2070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31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</a:t>
            </a:r>
            <a:r>
              <a:rPr lang="en-US" altLang="zh-CN" dirty="0"/>
              <a:t>Write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144A08-E95C-4FDF-B4C6-EED63F5E5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</p:spPr>
        <p:txBody>
          <a:bodyPr/>
          <a:lstStyle/>
          <a:p>
            <a:fld id="{6622EB52-C6DD-4A38-AF06-D5574330ADF3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73F1D-19AF-4A65-92F8-B0E018689A51}"/>
              </a:ext>
            </a:extLst>
          </p:cNvPr>
          <p:cNvSpPr/>
          <p:nvPr/>
        </p:nvSpPr>
        <p:spPr>
          <a:xfrm>
            <a:off x="3668825" y="1663333"/>
            <a:ext cx="9144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A create a SR , and place it on the SQ  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B1180-779C-4DC1-A7B8-BBFD771B6F15}"/>
              </a:ext>
            </a:extLst>
          </p:cNvPr>
          <p:cNvSpPr/>
          <p:nvPr/>
        </p:nvSpPr>
        <p:spPr>
          <a:xfrm>
            <a:off x="77365" y="3206210"/>
            <a:ext cx="3423932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FBB0E6-DA95-48C8-A509-CDC0F2C98D92}"/>
              </a:ext>
            </a:extLst>
          </p:cNvPr>
          <p:cNvSpPr/>
          <p:nvPr/>
        </p:nvSpPr>
        <p:spPr>
          <a:xfrm>
            <a:off x="429836" y="3539746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87F31-71F3-4DFA-8E8B-56CDE8A00D2C}"/>
              </a:ext>
            </a:extLst>
          </p:cNvPr>
          <p:cNvSpPr txBox="1"/>
          <p:nvPr/>
        </p:nvSpPr>
        <p:spPr>
          <a:xfrm>
            <a:off x="1074416" y="2505011"/>
            <a:ext cx="13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BE21A-2054-4013-956A-1BC6C6C08379}"/>
              </a:ext>
            </a:extLst>
          </p:cNvPr>
          <p:cNvSpPr txBox="1"/>
          <p:nvPr/>
        </p:nvSpPr>
        <p:spPr>
          <a:xfrm>
            <a:off x="990651" y="3129375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66DDC-C1CF-4395-88F7-31DE78073904}"/>
              </a:ext>
            </a:extLst>
          </p:cNvPr>
          <p:cNvSpPr txBox="1"/>
          <p:nvPr/>
        </p:nvSpPr>
        <p:spPr>
          <a:xfrm>
            <a:off x="686814" y="3627014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DC33B-CD6D-4D53-9149-E3BD68C08BDE}"/>
              </a:ext>
            </a:extLst>
          </p:cNvPr>
          <p:cNvSpPr/>
          <p:nvPr/>
        </p:nvSpPr>
        <p:spPr>
          <a:xfrm>
            <a:off x="975468" y="4380772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F764BF-A050-4B66-AB3D-DA6CB7E4D415}"/>
              </a:ext>
            </a:extLst>
          </p:cNvPr>
          <p:cNvCxnSpPr>
            <a:cxnSpLocks/>
          </p:cNvCxnSpPr>
          <p:nvPr/>
        </p:nvCxnSpPr>
        <p:spPr>
          <a:xfrm flipV="1">
            <a:off x="1925215" y="4790002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BB853-E54C-4BAB-B8F3-3743DDCCA6DB}"/>
              </a:ext>
            </a:extLst>
          </p:cNvPr>
          <p:cNvSpPr txBox="1"/>
          <p:nvPr/>
        </p:nvSpPr>
        <p:spPr>
          <a:xfrm>
            <a:off x="1074416" y="6721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044667-07FB-4634-A6DD-6AD0C9615FEB}"/>
              </a:ext>
            </a:extLst>
          </p:cNvPr>
          <p:cNvSpPr txBox="1"/>
          <p:nvPr/>
        </p:nvSpPr>
        <p:spPr>
          <a:xfrm>
            <a:off x="893912" y="5688236"/>
            <a:ext cx="21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 to Transfer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D8E0D89-44CF-4C8B-9A1E-9A59D83CCF56}"/>
              </a:ext>
            </a:extLst>
          </p:cNvPr>
          <p:cNvSpPr/>
          <p:nvPr/>
        </p:nvSpPr>
        <p:spPr>
          <a:xfrm>
            <a:off x="5271524" y="3645502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B3C00E-3D68-49DC-A874-34B7FD88D673}"/>
              </a:ext>
            </a:extLst>
          </p:cNvPr>
          <p:cNvSpPr txBox="1"/>
          <p:nvPr/>
        </p:nvSpPr>
        <p:spPr>
          <a:xfrm>
            <a:off x="5311206" y="303713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E96BB1-A3E2-409B-825B-1A624C80F219}"/>
              </a:ext>
            </a:extLst>
          </p:cNvPr>
          <p:cNvSpPr/>
          <p:nvPr/>
        </p:nvSpPr>
        <p:spPr>
          <a:xfrm>
            <a:off x="420487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4361CB-B6C3-42AD-BE87-C046A9651B5F}"/>
              </a:ext>
            </a:extLst>
          </p:cNvPr>
          <p:cNvSpPr/>
          <p:nvPr/>
        </p:nvSpPr>
        <p:spPr>
          <a:xfrm>
            <a:off x="443018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BDC93-CE31-4467-99CB-A881F79DBAA2}"/>
              </a:ext>
            </a:extLst>
          </p:cNvPr>
          <p:cNvSpPr/>
          <p:nvPr/>
        </p:nvSpPr>
        <p:spPr>
          <a:xfrm>
            <a:off x="4655499" y="2715443"/>
            <a:ext cx="225310" cy="7957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9A47B7-2CA1-4F6D-AC15-9B3DCD9D0981}"/>
              </a:ext>
            </a:extLst>
          </p:cNvPr>
          <p:cNvCxnSpPr>
            <a:cxnSpLocks/>
          </p:cNvCxnSpPr>
          <p:nvPr/>
        </p:nvCxnSpPr>
        <p:spPr>
          <a:xfrm flipH="1">
            <a:off x="3643072" y="271544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8B7E7D-EDC0-4BFF-8759-F17B7418E834}"/>
              </a:ext>
            </a:extLst>
          </p:cNvPr>
          <p:cNvCxnSpPr>
            <a:cxnSpLocks/>
          </p:cNvCxnSpPr>
          <p:nvPr/>
        </p:nvCxnSpPr>
        <p:spPr>
          <a:xfrm flipH="1">
            <a:off x="3643071" y="351119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52430B8-5C0F-4937-B53A-B6D908FE1A7B}"/>
              </a:ext>
            </a:extLst>
          </p:cNvPr>
          <p:cNvSpPr/>
          <p:nvPr/>
        </p:nvSpPr>
        <p:spPr>
          <a:xfrm>
            <a:off x="420183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83C51-2CB2-4942-9CAD-D0235A8B3515}"/>
              </a:ext>
            </a:extLst>
          </p:cNvPr>
          <p:cNvSpPr/>
          <p:nvPr/>
        </p:nvSpPr>
        <p:spPr>
          <a:xfrm>
            <a:off x="442714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EE120-2B16-441E-969F-11050A2D5840}"/>
              </a:ext>
            </a:extLst>
          </p:cNvPr>
          <p:cNvSpPr/>
          <p:nvPr/>
        </p:nvSpPr>
        <p:spPr>
          <a:xfrm>
            <a:off x="465245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369552-5D34-4103-B95C-9FC891EBB189}"/>
              </a:ext>
            </a:extLst>
          </p:cNvPr>
          <p:cNvCxnSpPr>
            <a:cxnSpLocks/>
          </p:cNvCxnSpPr>
          <p:nvPr/>
        </p:nvCxnSpPr>
        <p:spPr>
          <a:xfrm flipH="1">
            <a:off x="3640024" y="399610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43469E1-5255-4C15-A59B-4DCBFD728287}"/>
              </a:ext>
            </a:extLst>
          </p:cNvPr>
          <p:cNvCxnSpPr>
            <a:cxnSpLocks/>
          </p:cNvCxnSpPr>
          <p:nvPr/>
        </p:nvCxnSpPr>
        <p:spPr>
          <a:xfrm flipH="1">
            <a:off x="3640023" y="479185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C3B856B-6A64-4433-92C0-42E78F4702E6}"/>
              </a:ext>
            </a:extLst>
          </p:cNvPr>
          <p:cNvSpPr/>
          <p:nvPr/>
        </p:nvSpPr>
        <p:spPr>
          <a:xfrm>
            <a:off x="371278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764793-6F10-440C-B737-EF1E69F25EC6}"/>
              </a:ext>
            </a:extLst>
          </p:cNvPr>
          <p:cNvSpPr/>
          <p:nvPr/>
        </p:nvSpPr>
        <p:spPr>
          <a:xfrm>
            <a:off x="393809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30FEB6-1F60-451E-8CB7-525C432890DC}"/>
              </a:ext>
            </a:extLst>
          </p:cNvPr>
          <p:cNvSpPr/>
          <p:nvPr/>
        </p:nvSpPr>
        <p:spPr>
          <a:xfrm>
            <a:off x="416340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934E825-25E5-4F00-B135-1AF03C20E966}"/>
              </a:ext>
            </a:extLst>
          </p:cNvPr>
          <p:cNvCxnSpPr>
            <a:cxnSpLocks/>
          </p:cNvCxnSpPr>
          <p:nvPr/>
        </p:nvCxnSpPr>
        <p:spPr>
          <a:xfrm flipH="1">
            <a:off x="4348538" y="510425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164083-8EA9-454B-BA72-3F41CADDE487}"/>
              </a:ext>
            </a:extLst>
          </p:cNvPr>
          <p:cNvCxnSpPr>
            <a:cxnSpLocks/>
          </p:cNvCxnSpPr>
          <p:nvPr/>
        </p:nvCxnSpPr>
        <p:spPr>
          <a:xfrm flipH="1">
            <a:off x="4388715" y="590001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07F233-A491-4E4B-B83F-8AD89E02F734}"/>
              </a:ext>
            </a:extLst>
          </p:cNvPr>
          <p:cNvSpPr txBox="1"/>
          <p:nvPr/>
        </p:nvSpPr>
        <p:spPr>
          <a:xfrm>
            <a:off x="3938095" y="21924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760F35-8AB6-4F07-971B-443850FAE9A7}"/>
              </a:ext>
            </a:extLst>
          </p:cNvPr>
          <p:cNvSpPr txBox="1"/>
          <p:nvPr/>
        </p:nvSpPr>
        <p:spPr>
          <a:xfrm>
            <a:off x="3940367" y="3518548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0C3A2-83AC-4053-9E6F-767F4BF69C5A}"/>
              </a:ext>
            </a:extLst>
          </p:cNvPr>
          <p:cNvSpPr txBox="1"/>
          <p:nvPr/>
        </p:nvSpPr>
        <p:spPr>
          <a:xfrm>
            <a:off x="3940367" y="4705900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0C71D61-F805-4F7D-AF1D-89FBE03200F5}"/>
              </a:ext>
            </a:extLst>
          </p:cNvPr>
          <p:cNvSpPr/>
          <p:nvPr/>
        </p:nvSpPr>
        <p:spPr>
          <a:xfrm>
            <a:off x="6371762" y="3652970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F6AC23-F8E0-43C4-BB6B-177A342C573B}"/>
              </a:ext>
            </a:extLst>
          </p:cNvPr>
          <p:cNvSpPr txBox="1"/>
          <p:nvPr/>
        </p:nvSpPr>
        <p:spPr>
          <a:xfrm>
            <a:off x="6406838" y="307200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BE350D-F359-4EAD-B6EA-9084BBC209A9}"/>
              </a:ext>
            </a:extLst>
          </p:cNvPr>
          <p:cNvSpPr/>
          <p:nvPr/>
        </p:nvSpPr>
        <p:spPr>
          <a:xfrm>
            <a:off x="8769956" y="3072003"/>
            <a:ext cx="3345373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548AC21-2157-405A-A103-5320EA8A4425}"/>
              </a:ext>
            </a:extLst>
          </p:cNvPr>
          <p:cNvSpPr/>
          <p:nvPr/>
        </p:nvSpPr>
        <p:spPr>
          <a:xfrm>
            <a:off x="9043869" y="3405539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9518EE-F228-475D-A2B6-37360EA316F7}"/>
              </a:ext>
            </a:extLst>
          </p:cNvPr>
          <p:cNvSpPr txBox="1"/>
          <p:nvPr/>
        </p:nvSpPr>
        <p:spPr>
          <a:xfrm>
            <a:off x="9688449" y="2370804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B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D38726A-4669-4192-98F5-9BE264D47FB2}"/>
              </a:ext>
            </a:extLst>
          </p:cNvPr>
          <p:cNvSpPr txBox="1"/>
          <p:nvPr/>
        </p:nvSpPr>
        <p:spPr>
          <a:xfrm>
            <a:off x="9604684" y="2995168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62BF57-AEC2-4011-B024-23DC92A084F6}"/>
              </a:ext>
            </a:extLst>
          </p:cNvPr>
          <p:cNvSpPr txBox="1"/>
          <p:nvPr/>
        </p:nvSpPr>
        <p:spPr>
          <a:xfrm>
            <a:off x="9300847" y="3492807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42F24-EBBC-4421-AB83-A202DEE32C79}"/>
              </a:ext>
            </a:extLst>
          </p:cNvPr>
          <p:cNvSpPr/>
          <p:nvPr/>
        </p:nvSpPr>
        <p:spPr>
          <a:xfrm>
            <a:off x="9589501" y="4246565"/>
            <a:ext cx="1899494" cy="334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015957-8EB7-4B2B-B23F-8E66F29B2AB2}"/>
              </a:ext>
            </a:extLst>
          </p:cNvPr>
          <p:cNvCxnSpPr>
            <a:cxnSpLocks/>
          </p:cNvCxnSpPr>
          <p:nvPr/>
        </p:nvCxnSpPr>
        <p:spPr>
          <a:xfrm flipV="1">
            <a:off x="10539248" y="4655795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448C4D-CB0F-4611-B9B3-7D633612CA0B}"/>
              </a:ext>
            </a:extLst>
          </p:cNvPr>
          <p:cNvSpPr txBox="1"/>
          <p:nvPr/>
        </p:nvSpPr>
        <p:spPr>
          <a:xfrm>
            <a:off x="9688449" y="658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429A5D-6221-4C7E-897E-D0533CC86FC5}"/>
              </a:ext>
            </a:extLst>
          </p:cNvPr>
          <p:cNvSpPr txBox="1"/>
          <p:nvPr/>
        </p:nvSpPr>
        <p:spPr>
          <a:xfrm>
            <a:off x="9258787" y="5679942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Buffer to Place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D53F90-FD06-4C8F-A119-1C1DF362A1F7}"/>
              </a:ext>
            </a:extLst>
          </p:cNvPr>
          <p:cNvSpPr/>
          <p:nvPr/>
        </p:nvSpPr>
        <p:spPr>
          <a:xfrm>
            <a:off x="7646400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4C3793-CD2B-47E4-9EE7-58EC9342AB10}"/>
              </a:ext>
            </a:extLst>
          </p:cNvPr>
          <p:cNvSpPr/>
          <p:nvPr/>
        </p:nvSpPr>
        <p:spPr>
          <a:xfrm>
            <a:off x="742133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7BE574-F15E-41E7-B49D-3513C9BA6980}"/>
              </a:ext>
            </a:extLst>
          </p:cNvPr>
          <p:cNvSpPr/>
          <p:nvPr/>
        </p:nvSpPr>
        <p:spPr>
          <a:xfrm>
            <a:off x="787891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B54448-CB4E-44B5-A716-3DFCFEEC2430}"/>
              </a:ext>
            </a:extLst>
          </p:cNvPr>
          <p:cNvCxnSpPr>
            <a:cxnSpLocks/>
          </p:cNvCxnSpPr>
          <p:nvPr/>
        </p:nvCxnSpPr>
        <p:spPr>
          <a:xfrm flipH="1">
            <a:off x="8101306" y="267119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D1A648-63CC-47ED-BBDD-3FDE4D22C63E}"/>
              </a:ext>
            </a:extLst>
          </p:cNvPr>
          <p:cNvCxnSpPr>
            <a:cxnSpLocks/>
          </p:cNvCxnSpPr>
          <p:nvPr/>
        </p:nvCxnSpPr>
        <p:spPr>
          <a:xfrm flipH="1">
            <a:off x="8108346" y="346694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DFFCFF2-7607-44D1-AA3F-967152ED1969}"/>
              </a:ext>
            </a:extLst>
          </p:cNvPr>
          <p:cNvSpPr/>
          <p:nvPr/>
        </p:nvSpPr>
        <p:spPr>
          <a:xfrm>
            <a:off x="7440653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89C18D-73E5-4DDA-99D3-BB61BE57CF44}"/>
              </a:ext>
            </a:extLst>
          </p:cNvPr>
          <p:cNvSpPr/>
          <p:nvPr/>
        </p:nvSpPr>
        <p:spPr>
          <a:xfrm>
            <a:off x="7890751" y="401405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8F7354-E02B-46C5-92DB-062C95A40598}"/>
              </a:ext>
            </a:extLst>
          </p:cNvPr>
          <p:cNvSpPr/>
          <p:nvPr/>
        </p:nvSpPr>
        <p:spPr>
          <a:xfrm>
            <a:off x="7665702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625573-5644-4EF9-B0E9-347B32174466}"/>
              </a:ext>
            </a:extLst>
          </p:cNvPr>
          <p:cNvCxnSpPr>
            <a:cxnSpLocks/>
          </p:cNvCxnSpPr>
          <p:nvPr/>
        </p:nvCxnSpPr>
        <p:spPr>
          <a:xfrm flipH="1">
            <a:off x="8116061" y="401085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770E221-CEC6-469A-A61A-1F470B1151D5}"/>
              </a:ext>
            </a:extLst>
          </p:cNvPr>
          <p:cNvCxnSpPr>
            <a:cxnSpLocks/>
          </p:cNvCxnSpPr>
          <p:nvPr/>
        </p:nvCxnSpPr>
        <p:spPr>
          <a:xfrm flipH="1">
            <a:off x="7421334" y="513806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C72335-728B-418C-8E87-42B23C4F39F7}"/>
              </a:ext>
            </a:extLst>
          </p:cNvPr>
          <p:cNvSpPr/>
          <p:nvPr/>
        </p:nvSpPr>
        <p:spPr>
          <a:xfrm>
            <a:off x="7966883" y="513806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E1DDA3-A1C1-44A5-B660-FDCAFF7EEFB6}"/>
              </a:ext>
            </a:extLst>
          </p:cNvPr>
          <p:cNvSpPr/>
          <p:nvPr/>
        </p:nvSpPr>
        <p:spPr>
          <a:xfrm>
            <a:off x="819252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25C0FB-DC1C-4E25-81C1-2DA001DACF9B}"/>
              </a:ext>
            </a:extLst>
          </p:cNvPr>
          <p:cNvSpPr/>
          <p:nvPr/>
        </p:nvSpPr>
        <p:spPr>
          <a:xfrm>
            <a:off x="841783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6B67CB6-6F69-4FA0-9A60-98EA62CC2854}"/>
              </a:ext>
            </a:extLst>
          </p:cNvPr>
          <p:cNvCxnSpPr>
            <a:cxnSpLocks/>
          </p:cNvCxnSpPr>
          <p:nvPr/>
        </p:nvCxnSpPr>
        <p:spPr>
          <a:xfrm flipH="1">
            <a:off x="8092431" y="480660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E334073-7A4A-425B-9473-BF35B6B802C0}"/>
              </a:ext>
            </a:extLst>
          </p:cNvPr>
          <p:cNvCxnSpPr>
            <a:cxnSpLocks/>
          </p:cNvCxnSpPr>
          <p:nvPr/>
        </p:nvCxnSpPr>
        <p:spPr>
          <a:xfrm flipH="1">
            <a:off x="7394630" y="593382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B09BE00-9CCE-44E8-A8F7-96854739EADC}"/>
              </a:ext>
            </a:extLst>
          </p:cNvPr>
          <p:cNvSpPr txBox="1"/>
          <p:nvPr/>
        </p:nvSpPr>
        <p:spPr>
          <a:xfrm>
            <a:off x="7680683" y="226514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63B113-9272-44AB-B726-B1ABD1C4318D}"/>
              </a:ext>
            </a:extLst>
          </p:cNvPr>
          <p:cNvSpPr txBox="1"/>
          <p:nvPr/>
        </p:nvSpPr>
        <p:spPr>
          <a:xfrm>
            <a:off x="7642548" y="3522564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1946947-79D7-4AAA-A217-9AE670E6823D}"/>
              </a:ext>
            </a:extLst>
          </p:cNvPr>
          <p:cNvSpPr txBox="1"/>
          <p:nvPr/>
        </p:nvSpPr>
        <p:spPr>
          <a:xfrm>
            <a:off x="7640948" y="4755937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56A7184-053E-4A24-BA5B-8B999AD2CFD6}"/>
              </a:ext>
            </a:extLst>
          </p:cNvPr>
          <p:cNvCxnSpPr/>
          <p:nvPr/>
        </p:nvCxnSpPr>
        <p:spPr>
          <a:xfrm>
            <a:off x="4991536" y="3206210"/>
            <a:ext cx="321002" cy="446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9137A06-761D-47D0-AFA0-A1A05AFD581A}"/>
              </a:ext>
            </a:extLst>
          </p:cNvPr>
          <p:cNvCxnSpPr>
            <a:cxnSpLocks/>
          </p:cNvCxnSpPr>
          <p:nvPr/>
        </p:nvCxnSpPr>
        <p:spPr>
          <a:xfrm flipV="1">
            <a:off x="4952424" y="4200971"/>
            <a:ext cx="327211" cy="18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86A5A751-4A05-4799-A659-307EAB008817}"/>
              </a:ext>
            </a:extLst>
          </p:cNvPr>
          <p:cNvCxnSpPr>
            <a:cxnSpLocks/>
          </p:cNvCxnSpPr>
          <p:nvPr/>
        </p:nvCxnSpPr>
        <p:spPr>
          <a:xfrm flipH="1">
            <a:off x="4989122" y="4415334"/>
            <a:ext cx="456177" cy="1122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8934B7E-5F40-4450-AA78-A542ADC58BE5}"/>
              </a:ext>
            </a:extLst>
          </p:cNvPr>
          <p:cNvCxnSpPr>
            <a:cxnSpLocks/>
          </p:cNvCxnSpPr>
          <p:nvPr/>
        </p:nvCxnSpPr>
        <p:spPr>
          <a:xfrm flipH="1">
            <a:off x="7091572" y="3302835"/>
            <a:ext cx="235573" cy="3501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A431FB8-6B1B-4FCF-91ED-217D70D93ADD}"/>
              </a:ext>
            </a:extLst>
          </p:cNvPr>
          <p:cNvCxnSpPr>
            <a:cxnSpLocks/>
          </p:cNvCxnSpPr>
          <p:nvPr/>
        </p:nvCxnSpPr>
        <p:spPr>
          <a:xfrm flipH="1" flipV="1">
            <a:off x="7135025" y="4330183"/>
            <a:ext cx="258402" cy="2070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221EED0-7F09-4FB4-81FC-959CB7E0865D}"/>
              </a:ext>
            </a:extLst>
          </p:cNvPr>
          <p:cNvCxnSpPr>
            <a:cxnSpLocks/>
          </p:cNvCxnSpPr>
          <p:nvPr/>
        </p:nvCxnSpPr>
        <p:spPr>
          <a:xfrm>
            <a:off x="6886705" y="4521169"/>
            <a:ext cx="438394" cy="10038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611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</a:t>
            </a:r>
            <a:r>
              <a:rPr lang="en-US" altLang="zh-CN" dirty="0"/>
              <a:t>Write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C922555B-0819-42FF-8B02-74D286F1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</p:spPr>
        <p:txBody>
          <a:bodyPr/>
          <a:lstStyle/>
          <a:p>
            <a:fld id="{6622EB52-C6DD-4A38-AF06-D5574330ADF3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73F1D-19AF-4A65-92F8-B0E018689A51}"/>
              </a:ext>
            </a:extLst>
          </p:cNvPr>
          <p:cNvSpPr/>
          <p:nvPr/>
        </p:nvSpPr>
        <p:spPr>
          <a:xfrm>
            <a:off x="3750757" y="1426436"/>
            <a:ext cx="10927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 consume WQE from System A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 send data to system B</a:t>
            </a:r>
          </a:p>
          <a:p>
            <a:r>
              <a:rPr lang="en-US" altLang="zh-CN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B1180-779C-4DC1-A7B8-BBFD771B6F15}"/>
              </a:ext>
            </a:extLst>
          </p:cNvPr>
          <p:cNvSpPr/>
          <p:nvPr/>
        </p:nvSpPr>
        <p:spPr>
          <a:xfrm>
            <a:off x="77365" y="3206210"/>
            <a:ext cx="3423932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FBB0E6-DA95-48C8-A509-CDC0F2C98D92}"/>
              </a:ext>
            </a:extLst>
          </p:cNvPr>
          <p:cNvSpPr/>
          <p:nvPr/>
        </p:nvSpPr>
        <p:spPr>
          <a:xfrm>
            <a:off x="429836" y="3539746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87F31-71F3-4DFA-8E8B-56CDE8A00D2C}"/>
              </a:ext>
            </a:extLst>
          </p:cNvPr>
          <p:cNvSpPr txBox="1"/>
          <p:nvPr/>
        </p:nvSpPr>
        <p:spPr>
          <a:xfrm>
            <a:off x="1074416" y="2505011"/>
            <a:ext cx="13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BE21A-2054-4013-956A-1BC6C6C08379}"/>
              </a:ext>
            </a:extLst>
          </p:cNvPr>
          <p:cNvSpPr txBox="1"/>
          <p:nvPr/>
        </p:nvSpPr>
        <p:spPr>
          <a:xfrm>
            <a:off x="990651" y="3129375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66DDC-C1CF-4395-88F7-31DE78073904}"/>
              </a:ext>
            </a:extLst>
          </p:cNvPr>
          <p:cNvSpPr txBox="1"/>
          <p:nvPr/>
        </p:nvSpPr>
        <p:spPr>
          <a:xfrm>
            <a:off x="686814" y="3627014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DC33B-CD6D-4D53-9149-E3BD68C08BDE}"/>
              </a:ext>
            </a:extLst>
          </p:cNvPr>
          <p:cNvSpPr/>
          <p:nvPr/>
        </p:nvSpPr>
        <p:spPr>
          <a:xfrm>
            <a:off x="975468" y="4380772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F764BF-A050-4B66-AB3D-DA6CB7E4D415}"/>
              </a:ext>
            </a:extLst>
          </p:cNvPr>
          <p:cNvCxnSpPr>
            <a:cxnSpLocks/>
          </p:cNvCxnSpPr>
          <p:nvPr/>
        </p:nvCxnSpPr>
        <p:spPr>
          <a:xfrm flipV="1">
            <a:off x="1925215" y="4790002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BB853-E54C-4BAB-B8F3-3743DDCCA6DB}"/>
              </a:ext>
            </a:extLst>
          </p:cNvPr>
          <p:cNvSpPr txBox="1"/>
          <p:nvPr/>
        </p:nvSpPr>
        <p:spPr>
          <a:xfrm>
            <a:off x="1074416" y="6721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044667-07FB-4634-A6DD-6AD0C9615FEB}"/>
              </a:ext>
            </a:extLst>
          </p:cNvPr>
          <p:cNvSpPr txBox="1"/>
          <p:nvPr/>
        </p:nvSpPr>
        <p:spPr>
          <a:xfrm>
            <a:off x="893912" y="5688236"/>
            <a:ext cx="21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 to Transfer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D8E0D89-44CF-4C8B-9A1E-9A59D83CCF56}"/>
              </a:ext>
            </a:extLst>
          </p:cNvPr>
          <p:cNvSpPr/>
          <p:nvPr/>
        </p:nvSpPr>
        <p:spPr>
          <a:xfrm>
            <a:off x="5271524" y="3645502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B3C00E-3D68-49DC-A874-34B7FD88D673}"/>
              </a:ext>
            </a:extLst>
          </p:cNvPr>
          <p:cNvSpPr txBox="1"/>
          <p:nvPr/>
        </p:nvSpPr>
        <p:spPr>
          <a:xfrm>
            <a:off x="5311206" y="303713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E96BB1-A3E2-409B-825B-1A624C80F219}"/>
              </a:ext>
            </a:extLst>
          </p:cNvPr>
          <p:cNvSpPr/>
          <p:nvPr/>
        </p:nvSpPr>
        <p:spPr>
          <a:xfrm>
            <a:off x="420487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4361CB-B6C3-42AD-BE87-C046A9651B5F}"/>
              </a:ext>
            </a:extLst>
          </p:cNvPr>
          <p:cNvSpPr/>
          <p:nvPr/>
        </p:nvSpPr>
        <p:spPr>
          <a:xfrm>
            <a:off x="443018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BDC93-CE31-4467-99CB-A881F79DBAA2}"/>
              </a:ext>
            </a:extLst>
          </p:cNvPr>
          <p:cNvSpPr/>
          <p:nvPr/>
        </p:nvSpPr>
        <p:spPr>
          <a:xfrm>
            <a:off x="465549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9A47B7-2CA1-4F6D-AC15-9B3DCD9D0981}"/>
              </a:ext>
            </a:extLst>
          </p:cNvPr>
          <p:cNvCxnSpPr>
            <a:cxnSpLocks/>
          </p:cNvCxnSpPr>
          <p:nvPr/>
        </p:nvCxnSpPr>
        <p:spPr>
          <a:xfrm flipH="1">
            <a:off x="3643072" y="271544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8B7E7D-EDC0-4BFF-8759-F17B7418E834}"/>
              </a:ext>
            </a:extLst>
          </p:cNvPr>
          <p:cNvCxnSpPr>
            <a:cxnSpLocks/>
          </p:cNvCxnSpPr>
          <p:nvPr/>
        </p:nvCxnSpPr>
        <p:spPr>
          <a:xfrm flipH="1">
            <a:off x="3643071" y="351119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52430B8-5C0F-4937-B53A-B6D908FE1A7B}"/>
              </a:ext>
            </a:extLst>
          </p:cNvPr>
          <p:cNvSpPr/>
          <p:nvPr/>
        </p:nvSpPr>
        <p:spPr>
          <a:xfrm>
            <a:off x="420183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83C51-2CB2-4942-9CAD-D0235A8B3515}"/>
              </a:ext>
            </a:extLst>
          </p:cNvPr>
          <p:cNvSpPr/>
          <p:nvPr/>
        </p:nvSpPr>
        <p:spPr>
          <a:xfrm>
            <a:off x="442714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EE120-2B16-441E-969F-11050A2D5840}"/>
              </a:ext>
            </a:extLst>
          </p:cNvPr>
          <p:cNvSpPr/>
          <p:nvPr/>
        </p:nvSpPr>
        <p:spPr>
          <a:xfrm>
            <a:off x="465245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369552-5D34-4103-B95C-9FC891EBB189}"/>
              </a:ext>
            </a:extLst>
          </p:cNvPr>
          <p:cNvCxnSpPr>
            <a:cxnSpLocks/>
          </p:cNvCxnSpPr>
          <p:nvPr/>
        </p:nvCxnSpPr>
        <p:spPr>
          <a:xfrm flipH="1">
            <a:off x="3640024" y="399610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43469E1-5255-4C15-A59B-4DCBFD728287}"/>
              </a:ext>
            </a:extLst>
          </p:cNvPr>
          <p:cNvCxnSpPr>
            <a:cxnSpLocks/>
          </p:cNvCxnSpPr>
          <p:nvPr/>
        </p:nvCxnSpPr>
        <p:spPr>
          <a:xfrm flipH="1">
            <a:off x="3640023" y="479185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C3B856B-6A64-4433-92C0-42E78F4702E6}"/>
              </a:ext>
            </a:extLst>
          </p:cNvPr>
          <p:cNvSpPr/>
          <p:nvPr/>
        </p:nvSpPr>
        <p:spPr>
          <a:xfrm>
            <a:off x="371278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764793-6F10-440C-B737-EF1E69F25EC6}"/>
              </a:ext>
            </a:extLst>
          </p:cNvPr>
          <p:cNvSpPr/>
          <p:nvPr/>
        </p:nvSpPr>
        <p:spPr>
          <a:xfrm>
            <a:off x="393809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30FEB6-1F60-451E-8CB7-525C432890DC}"/>
              </a:ext>
            </a:extLst>
          </p:cNvPr>
          <p:cNvSpPr/>
          <p:nvPr/>
        </p:nvSpPr>
        <p:spPr>
          <a:xfrm>
            <a:off x="416340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934E825-25E5-4F00-B135-1AF03C20E966}"/>
              </a:ext>
            </a:extLst>
          </p:cNvPr>
          <p:cNvCxnSpPr>
            <a:cxnSpLocks/>
          </p:cNvCxnSpPr>
          <p:nvPr/>
        </p:nvCxnSpPr>
        <p:spPr>
          <a:xfrm flipH="1">
            <a:off x="4348538" y="510425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164083-8EA9-454B-BA72-3F41CADDE487}"/>
              </a:ext>
            </a:extLst>
          </p:cNvPr>
          <p:cNvCxnSpPr>
            <a:cxnSpLocks/>
          </p:cNvCxnSpPr>
          <p:nvPr/>
        </p:nvCxnSpPr>
        <p:spPr>
          <a:xfrm flipH="1">
            <a:off x="4388715" y="590001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07F233-A491-4E4B-B83F-8AD89E02F734}"/>
              </a:ext>
            </a:extLst>
          </p:cNvPr>
          <p:cNvSpPr txBox="1"/>
          <p:nvPr/>
        </p:nvSpPr>
        <p:spPr>
          <a:xfrm>
            <a:off x="3938095" y="21924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760F35-8AB6-4F07-971B-443850FAE9A7}"/>
              </a:ext>
            </a:extLst>
          </p:cNvPr>
          <p:cNvSpPr txBox="1"/>
          <p:nvPr/>
        </p:nvSpPr>
        <p:spPr>
          <a:xfrm>
            <a:off x="3940367" y="3518548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0C3A2-83AC-4053-9E6F-767F4BF69C5A}"/>
              </a:ext>
            </a:extLst>
          </p:cNvPr>
          <p:cNvSpPr txBox="1"/>
          <p:nvPr/>
        </p:nvSpPr>
        <p:spPr>
          <a:xfrm>
            <a:off x="3940367" y="4705900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0C71D61-F805-4F7D-AF1D-89FBE03200F5}"/>
              </a:ext>
            </a:extLst>
          </p:cNvPr>
          <p:cNvSpPr/>
          <p:nvPr/>
        </p:nvSpPr>
        <p:spPr>
          <a:xfrm>
            <a:off x="6371762" y="3652970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F6AC23-F8E0-43C4-BB6B-177A342C573B}"/>
              </a:ext>
            </a:extLst>
          </p:cNvPr>
          <p:cNvSpPr txBox="1"/>
          <p:nvPr/>
        </p:nvSpPr>
        <p:spPr>
          <a:xfrm>
            <a:off x="6406838" y="307200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BE350D-F359-4EAD-B6EA-9084BBC209A9}"/>
              </a:ext>
            </a:extLst>
          </p:cNvPr>
          <p:cNvSpPr/>
          <p:nvPr/>
        </p:nvSpPr>
        <p:spPr>
          <a:xfrm>
            <a:off x="8769956" y="3072003"/>
            <a:ext cx="3345373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548AC21-2157-405A-A103-5320EA8A4425}"/>
              </a:ext>
            </a:extLst>
          </p:cNvPr>
          <p:cNvSpPr/>
          <p:nvPr/>
        </p:nvSpPr>
        <p:spPr>
          <a:xfrm>
            <a:off x="9043869" y="3405539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9518EE-F228-475D-A2B6-37360EA316F7}"/>
              </a:ext>
            </a:extLst>
          </p:cNvPr>
          <p:cNvSpPr txBox="1"/>
          <p:nvPr/>
        </p:nvSpPr>
        <p:spPr>
          <a:xfrm>
            <a:off x="9688449" y="2370804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B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D38726A-4669-4192-98F5-9BE264D47FB2}"/>
              </a:ext>
            </a:extLst>
          </p:cNvPr>
          <p:cNvSpPr txBox="1"/>
          <p:nvPr/>
        </p:nvSpPr>
        <p:spPr>
          <a:xfrm>
            <a:off x="9604684" y="2995168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62BF57-AEC2-4011-B024-23DC92A084F6}"/>
              </a:ext>
            </a:extLst>
          </p:cNvPr>
          <p:cNvSpPr txBox="1"/>
          <p:nvPr/>
        </p:nvSpPr>
        <p:spPr>
          <a:xfrm>
            <a:off x="9300847" y="3492807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42F24-EBBC-4421-AB83-A202DEE32C79}"/>
              </a:ext>
            </a:extLst>
          </p:cNvPr>
          <p:cNvSpPr/>
          <p:nvPr/>
        </p:nvSpPr>
        <p:spPr>
          <a:xfrm>
            <a:off x="9589501" y="4246565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015957-8EB7-4B2B-B23F-8E66F29B2AB2}"/>
              </a:ext>
            </a:extLst>
          </p:cNvPr>
          <p:cNvCxnSpPr>
            <a:cxnSpLocks/>
          </p:cNvCxnSpPr>
          <p:nvPr/>
        </p:nvCxnSpPr>
        <p:spPr>
          <a:xfrm flipV="1">
            <a:off x="10539248" y="4655795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448C4D-CB0F-4611-B9B3-7D633612CA0B}"/>
              </a:ext>
            </a:extLst>
          </p:cNvPr>
          <p:cNvSpPr txBox="1"/>
          <p:nvPr/>
        </p:nvSpPr>
        <p:spPr>
          <a:xfrm>
            <a:off x="9688449" y="658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429A5D-6221-4C7E-897E-D0533CC86FC5}"/>
              </a:ext>
            </a:extLst>
          </p:cNvPr>
          <p:cNvSpPr txBox="1"/>
          <p:nvPr/>
        </p:nvSpPr>
        <p:spPr>
          <a:xfrm>
            <a:off x="9258787" y="5679942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Buffer to Place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D53F90-FD06-4C8F-A119-1C1DF362A1F7}"/>
              </a:ext>
            </a:extLst>
          </p:cNvPr>
          <p:cNvSpPr/>
          <p:nvPr/>
        </p:nvSpPr>
        <p:spPr>
          <a:xfrm>
            <a:off x="7646400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4C3793-CD2B-47E4-9EE7-58EC9342AB10}"/>
              </a:ext>
            </a:extLst>
          </p:cNvPr>
          <p:cNvSpPr/>
          <p:nvPr/>
        </p:nvSpPr>
        <p:spPr>
          <a:xfrm>
            <a:off x="742133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7BE574-F15E-41E7-B49D-3513C9BA6980}"/>
              </a:ext>
            </a:extLst>
          </p:cNvPr>
          <p:cNvSpPr/>
          <p:nvPr/>
        </p:nvSpPr>
        <p:spPr>
          <a:xfrm>
            <a:off x="787891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B54448-CB4E-44B5-A716-3DFCFEEC2430}"/>
              </a:ext>
            </a:extLst>
          </p:cNvPr>
          <p:cNvCxnSpPr>
            <a:cxnSpLocks/>
          </p:cNvCxnSpPr>
          <p:nvPr/>
        </p:nvCxnSpPr>
        <p:spPr>
          <a:xfrm flipH="1">
            <a:off x="8101306" y="267119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D1A648-63CC-47ED-BBDD-3FDE4D22C63E}"/>
              </a:ext>
            </a:extLst>
          </p:cNvPr>
          <p:cNvCxnSpPr>
            <a:cxnSpLocks/>
          </p:cNvCxnSpPr>
          <p:nvPr/>
        </p:nvCxnSpPr>
        <p:spPr>
          <a:xfrm flipH="1">
            <a:off x="8108346" y="346694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DFFCFF2-7607-44D1-AA3F-967152ED1969}"/>
              </a:ext>
            </a:extLst>
          </p:cNvPr>
          <p:cNvSpPr/>
          <p:nvPr/>
        </p:nvSpPr>
        <p:spPr>
          <a:xfrm>
            <a:off x="7440653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89C18D-73E5-4DDA-99D3-BB61BE57CF44}"/>
              </a:ext>
            </a:extLst>
          </p:cNvPr>
          <p:cNvSpPr/>
          <p:nvPr/>
        </p:nvSpPr>
        <p:spPr>
          <a:xfrm>
            <a:off x="7890751" y="401405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8F7354-E02B-46C5-92DB-062C95A40598}"/>
              </a:ext>
            </a:extLst>
          </p:cNvPr>
          <p:cNvSpPr/>
          <p:nvPr/>
        </p:nvSpPr>
        <p:spPr>
          <a:xfrm>
            <a:off x="7665702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625573-5644-4EF9-B0E9-347B32174466}"/>
              </a:ext>
            </a:extLst>
          </p:cNvPr>
          <p:cNvCxnSpPr>
            <a:cxnSpLocks/>
          </p:cNvCxnSpPr>
          <p:nvPr/>
        </p:nvCxnSpPr>
        <p:spPr>
          <a:xfrm flipH="1">
            <a:off x="8116061" y="401085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770E221-CEC6-469A-A61A-1F470B1151D5}"/>
              </a:ext>
            </a:extLst>
          </p:cNvPr>
          <p:cNvCxnSpPr>
            <a:cxnSpLocks/>
          </p:cNvCxnSpPr>
          <p:nvPr/>
        </p:nvCxnSpPr>
        <p:spPr>
          <a:xfrm flipH="1">
            <a:off x="7421334" y="513806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C72335-728B-418C-8E87-42B23C4F39F7}"/>
              </a:ext>
            </a:extLst>
          </p:cNvPr>
          <p:cNvSpPr/>
          <p:nvPr/>
        </p:nvSpPr>
        <p:spPr>
          <a:xfrm>
            <a:off x="7966883" y="513806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E1DDA3-A1C1-44A5-B660-FDCAFF7EEFB6}"/>
              </a:ext>
            </a:extLst>
          </p:cNvPr>
          <p:cNvSpPr/>
          <p:nvPr/>
        </p:nvSpPr>
        <p:spPr>
          <a:xfrm>
            <a:off x="819252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25C0FB-DC1C-4E25-81C1-2DA001DACF9B}"/>
              </a:ext>
            </a:extLst>
          </p:cNvPr>
          <p:cNvSpPr/>
          <p:nvPr/>
        </p:nvSpPr>
        <p:spPr>
          <a:xfrm>
            <a:off x="841783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6B67CB6-6F69-4FA0-9A60-98EA62CC2854}"/>
              </a:ext>
            </a:extLst>
          </p:cNvPr>
          <p:cNvCxnSpPr>
            <a:cxnSpLocks/>
          </p:cNvCxnSpPr>
          <p:nvPr/>
        </p:nvCxnSpPr>
        <p:spPr>
          <a:xfrm flipH="1">
            <a:off x="8092431" y="480660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E334073-7A4A-425B-9473-BF35B6B802C0}"/>
              </a:ext>
            </a:extLst>
          </p:cNvPr>
          <p:cNvCxnSpPr>
            <a:cxnSpLocks/>
          </p:cNvCxnSpPr>
          <p:nvPr/>
        </p:nvCxnSpPr>
        <p:spPr>
          <a:xfrm flipH="1">
            <a:off x="7394630" y="593382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B09BE00-9CCE-44E8-A8F7-96854739EADC}"/>
              </a:ext>
            </a:extLst>
          </p:cNvPr>
          <p:cNvSpPr txBox="1"/>
          <p:nvPr/>
        </p:nvSpPr>
        <p:spPr>
          <a:xfrm>
            <a:off x="7680683" y="226514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63B113-9272-44AB-B726-B1ABD1C4318D}"/>
              </a:ext>
            </a:extLst>
          </p:cNvPr>
          <p:cNvSpPr txBox="1"/>
          <p:nvPr/>
        </p:nvSpPr>
        <p:spPr>
          <a:xfrm>
            <a:off x="7642548" y="3522564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1946947-79D7-4AAA-A217-9AE670E6823D}"/>
              </a:ext>
            </a:extLst>
          </p:cNvPr>
          <p:cNvSpPr txBox="1"/>
          <p:nvPr/>
        </p:nvSpPr>
        <p:spPr>
          <a:xfrm>
            <a:off x="7640948" y="4755937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B7AA6ED5-DE4D-40AF-8E02-B101138DAAC3}"/>
              </a:ext>
            </a:extLst>
          </p:cNvPr>
          <p:cNvSpPr/>
          <p:nvPr/>
        </p:nvSpPr>
        <p:spPr>
          <a:xfrm>
            <a:off x="3090853" y="4432305"/>
            <a:ext cx="6312735" cy="30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DD3D6CF-37BD-4394-9E06-3D05B50E03DE}"/>
              </a:ext>
            </a:extLst>
          </p:cNvPr>
          <p:cNvCxnSpPr/>
          <p:nvPr/>
        </p:nvCxnSpPr>
        <p:spPr>
          <a:xfrm>
            <a:off x="4991536" y="3206210"/>
            <a:ext cx="321002" cy="446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DD6AC791-0C70-4D2C-AFEA-5FD07069218C}"/>
              </a:ext>
            </a:extLst>
          </p:cNvPr>
          <p:cNvCxnSpPr>
            <a:cxnSpLocks/>
          </p:cNvCxnSpPr>
          <p:nvPr/>
        </p:nvCxnSpPr>
        <p:spPr>
          <a:xfrm flipV="1">
            <a:off x="4952424" y="4200971"/>
            <a:ext cx="327211" cy="18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B3C2F6C-1A72-4A3D-AB26-610D4829FA30}"/>
              </a:ext>
            </a:extLst>
          </p:cNvPr>
          <p:cNvCxnSpPr>
            <a:cxnSpLocks/>
          </p:cNvCxnSpPr>
          <p:nvPr/>
        </p:nvCxnSpPr>
        <p:spPr>
          <a:xfrm flipH="1">
            <a:off x="4989122" y="4415334"/>
            <a:ext cx="456177" cy="1122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1CE1344-241E-4715-AC65-78B8BA2A09FD}"/>
              </a:ext>
            </a:extLst>
          </p:cNvPr>
          <p:cNvCxnSpPr>
            <a:cxnSpLocks/>
          </p:cNvCxnSpPr>
          <p:nvPr/>
        </p:nvCxnSpPr>
        <p:spPr>
          <a:xfrm flipH="1">
            <a:off x="7091572" y="3302835"/>
            <a:ext cx="235573" cy="3501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098BC745-AF40-4B2C-BBF0-C6CFB0B739F1}"/>
              </a:ext>
            </a:extLst>
          </p:cNvPr>
          <p:cNvCxnSpPr>
            <a:cxnSpLocks/>
          </p:cNvCxnSpPr>
          <p:nvPr/>
        </p:nvCxnSpPr>
        <p:spPr>
          <a:xfrm>
            <a:off x="6886705" y="4521169"/>
            <a:ext cx="438394" cy="10038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A3749A1-D6CF-4B02-8250-F76DB749E0E9}"/>
              </a:ext>
            </a:extLst>
          </p:cNvPr>
          <p:cNvCxnSpPr>
            <a:cxnSpLocks/>
          </p:cNvCxnSpPr>
          <p:nvPr/>
        </p:nvCxnSpPr>
        <p:spPr>
          <a:xfrm flipH="1" flipV="1">
            <a:off x="7135025" y="4330183"/>
            <a:ext cx="258402" cy="2070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455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</a:t>
            </a:r>
            <a:r>
              <a:rPr lang="en-US" altLang="zh-CN" dirty="0"/>
              <a:t>Write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93A95CE-2E29-48DC-A9EA-6C7583676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</p:spPr>
        <p:txBody>
          <a:bodyPr/>
          <a:lstStyle/>
          <a:p>
            <a:fld id="{6622EB52-C6DD-4A38-AF06-D5574330ADF3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73F1D-19AF-4A65-92F8-B0E018689A51}"/>
              </a:ext>
            </a:extLst>
          </p:cNvPr>
          <p:cNvSpPr/>
          <p:nvPr/>
        </p:nvSpPr>
        <p:spPr>
          <a:xfrm>
            <a:off x="1925215" y="1438277"/>
            <a:ext cx="10927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HCA of system B sends ACK to system A (Reliable Connection)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HCA of system A posts CQE to the CQ after receiving ACK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B1180-779C-4DC1-A7B8-BBFD771B6F15}"/>
              </a:ext>
            </a:extLst>
          </p:cNvPr>
          <p:cNvSpPr/>
          <p:nvPr/>
        </p:nvSpPr>
        <p:spPr>
          <a:xfrm>
            <a:off x="77365" y="3206210"/>
            <a:ext cx="3423932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FBB0E6-DA95-48C8-A509-CDC0F2C98D92}"/>
              </a:ext>
            </a:extLst>
          </p:cNvPr>
          <p:cNvSpPr/>
          <p:nvPr/>
        </p:nvSpPr>
        <p:spPr>
          <a:xfrm>
            <a:off x="429836" y="3539746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87F31-71F3-4DFA-8E8B-56CDE8A00D2C}"/>
              </a:ext>
            </a:extLst>
          </p:cNvPr>
          <p:cNvSpPr txBox="1"/>
          <p:nvPr/>
        </p:nvSpPr>
        <p:spPr>
          <a:xfrm>
            <a:off x="1074416" y="2505011"/>
            <a:ext cx="13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BE21A-2054-4013-956A-1BC6C6C08379}"/>
              </a:ext>
            </a:extLst>
          </p:cNvPr>
          <p:cNvSpPr txBox="1"/>
          <p:nvPr/>
        </p:nvSpPr>
        <p:spPr>
          <a:xfrm>
            <a:off x="990651" y="3129375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66DDC-C1CF-4395-88F7-31DE78073904}"/>
              </a:ext>
            </a:extLst>
          </p:cNvPr>
          <p:cNvSpPr txBox="1"/>
          <p:nvPr/>
        </p:nvSpPr>
        <p:spPr>
          <a:xfrm>
            <a:off x="686814" y="3627014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DC33B-CD6D-4D53-9149-E3BD68C08BDE}"/>
              </a:ext>
            </a:extLst>
          </p:cNvPr>
          <p:cNvSpPr/>
          <p:nvPr/>
        </p:nvSpPr>
        <p:spPr>
          <a:xfrm>
            <a:off x="975468" y="4380772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F764BF-A050-4B66-AB3D-DA6CB7E4D415}"/>
              </a:ext>
            </a:extLst>
          </p:cNvPr>
          <p:cNvCxnSpPr>
            <a:cxnSpLocks/>
          </p:cNvCxnSpPr>
          <p:nvPr/>
        </p:nvCxnSpPr>
        <p:spPr>
          <a:xfrm flipV="1">
            <a:off x="1925215" y="4790002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BB853-E54C-4BAB-B8F3-3743DDCCA6DB}"/>
              </a:ext>
            </a:extLst>
          </p:cNvPr>
          <p:cNvSpPr txBox="1"/>
          <p:nvPr/>
        </p:nvSpPr>
        <p:spPr>
          <a:xfrm>
            <a:off x="1074416" y="6721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044667-07FB-4634-A6DD-6AD0C9615FEB}"/>
              </a:ext>
            </a:extLst>
          </p:cNvPr>
          <p:cNvSpPr txBox="1"/>
          <p:nvPr/>
        </p:nvSpPr>
        <p:spPr>
          <a:xfrm>
            <a:off x="893912" y="5688236"/>
            <a:ext cx="21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 to Transfer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D8E0D89-44CF-4C8B-9A1E-9A59D83CCF56}"/>
              </a:ext>
            </a:extLst>
          </p:cNvPr>
          <p:cNvSpPr/>
          <p:nvPr/>
        </p:nvSpPr>
        <p:spPr>
          <a:xfrm>
            <a:off x="5271524" y="3645502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B3C00E-3D68-49DC-A874-34B7FD88D673}"/>
              </a:ext>
            </a:extLst>
          </p:cNvPr>
          <p:cNvSpPr txBox="1"/>
          <p:nvPr/>
        </p:nvSpPr>
        <p:spPr>
          <a:xfrm>
            <a:off x="5311206" y="303713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E96BB1-A3E2-409B-825B-1A624C80F219}"/>
              </a:ext>
            </a:extLst>
          </p:cNvPr>
          <p:cNvSpPr/>
          <p:nvPr/>
        </p:nvSpPr>
        <p:spPr>
          <a:xfrm>
            <a:off x="420487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4361CB-B6C3-42AD-BE87-C046A9651B5F}"/>
              </a:ext>
            </a:extLst>
          </p:cNvPr>
          <p:cNvSpPr/>
          <p:nvPr/>
        </p:nvSpPr>
        <p:spPr>
          <a:xfrm>
            <a:off x="443018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BDC93-CE31-4467-99CB-A881F79DBAA2}"/>
              </a:ext>
            </a:extLst>
          </p:cNvPr>
          <p:cNvSpPr/>
          <p:nvPr/>
        </p:nvSpPr>
        <p:spPr>
          <a:xfrm>
            <a:off x="4655499" y="2715443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9A47B7-2CA1-4F6D-AC15-9B3DCD9D0981}"/>
              </a:ext>
            </a:extLst>
          </p:cNvPr>
          <p:cNvCxnSpPr>
            <a:cxnSpLocks/>
          </p:cNvCxnSpPr>
          <p:nvPr/>
        </p:nvCxnSpPr>
        <p:spPr>
          <a:xfrm flipH="1">
            <a:off x="3643072" y="271544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8B7E7D-EDC0-4BFF-8759-F17B7418E834}"/>
              </a:ext>
            </a:extLst>
          </p:cNvPr>
          <p:cNvCxnSpPr>
            <a:cxnSpLocks/>
          </p:cNvCxnSpPr>
          <p:nvPr/>
        </p:nvCxnSpPr>
        <p:spPr>
          <a:xfrm flipH="1">
            <a:off x="3643071" y="351119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52430B8-5C0F-4937-B53A-B6D908FE1A7B}"/>
              </a:ext>
            </a:extLst>
          </p:cNvPr>
          <p:cNvSpPr/>
          <p:nvPr/>
        </p:nvSpPr>
        <p:spPr>
          <a:xfrm>
            <a:off x="420183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83C51-2CB2-4942-9CAD-D0235A8B3515}"/>
              </a:ext>
            </a:extLst>
          </p:cNvPr>
          <p:cNvSpPr/>
          <p:nvPr/>
        </p:nvSpPr>
        <p:spPr>
          <a:xfrm>
            <a:off x="442714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EE120-2B16-441E-969F-11050A2D5840}"/>
              </a:ext>
            </a:extLst>
          </p:cNvPr>
          <p:cNvSpPr/>
          <p:nvPr/>
        </p:nvSpPr>
        <p:spPr>
          <a:xfrm>
            <a:off x="4652451" y="399610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369552-5D34-4103-B95C-9FC891EBB189}"/>
              </a:ext>
            </a:extLst>
          </p:cNvPr>
          <p:cNvCxnSpPr>
            <a:cxnSpLocks/>
          </p:cNvCxnSpPr>
          <p:nvPr/>
        </p:nvCxnSpPr>
        <p:spPr>
          <a:xfrm flipH="1">
            <a:off x="3640024" y="3996105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43469E1-5255-4C15-A59B-4DCBFD728287}"/>
              </a:ext>
            </a:extLst>
          </p:cNvPr>
          <p:cNvCxnSpPr>
            <a:cxnSpLocks/>
          </p:cNvCxnSpPr>
          <p:nvPr/>
        </p:nvCxnSpPr>
        <p:spPr>
          <a:xfrm flipH="1">
            <a:off x="3640023" y="479185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C3B856B-6A64-4433-92C0-42E78F4702E6}"/>
              </a:ext>
            </a:extLst>
          </p:cNvPr>
          <p:cNvSpPr/>
          <p:nvPr/>
        </p:nvSpPr>
        <p:spPr>
          <a:xfrm>
            <a:off x="3712785" y="5104259"/>
            <a:ext cx="225310" cy="79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764793-6F10-440C-B737-EF1E69F25EC6}"/>
              </a:ext>
            </a:extLst>
          </p:cNvPr>
          <p:cNvSpPr/>
          <p:nvPr/>
        </p:nvSpPr>
        <p:spPr>
          <a:xfrm>
            <a:off x="393809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30FEB6-1F60-451E-8CB7-525C432890DC}"/>
              </a:ext>
            </a:extLst>
          </p:cNvPr>
          <p:cNvSpPr/>
          <p:nvPr/>
        </p:nvSpPr>
        <p:spPr>
          <a:xfrm>
            <a:off x="4163405" y="510425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934E825-25E5-4F00-B135-1AF03C20E966}"/>
              </a:ext>
            </a:extLst>
          </p:cNvPr>
          <p:cNvCxnSpPr>
            <a:cxnSpLocks/>
          </p:cNvCxnSpPr>
          <p:nvPr/>
        </p:nvCxnSpPr>
        <p:spPr>
          <a:xfrm flipH="1">
            <a:off x="4348538" y="510425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164083-8EA9-454B-BA72-3F41CADDE487}"/>
              </a:ext>
            </a:extLst>
          </p:cNvPr>
          <p:cNvCxnSpPr>
            <a:cxnSpLocks/>
          </p:cNvCxnSpPr>
          <p:nvPr/>
        </p:nvCxnSpPr>
        <p:spPr>
          <a:xfrm flipH="1">
            <a:off x="4388715" y="590001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07F233-A491-4E4B-B83F-8AD89E02F734}"/>
              </a:ext>
            </a:extLst>
          </p:cNvPr>
          <p:cNvSpPr txBox="1"/>
          <p:nvPr/>
        </p:nvSpPr>
        <p:spPr>
          <a:xfrm>
            <a:off x="3938095" y="21924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760F35-8AB6-4F07-971B-443850FAE9A7}"/>
              </a:ext>
            </a:extLst>
          </p:cNvPr>
          <p:cNvSpPr txBox="1"/>
          <p:nvPr/>
        </p:nvSpPr>
        <p:spPr>
          <a:xfrm>
            <a:off x="3940367" y="3518548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0C3A2-83AC-4053-9E6F-767F4BF69C5A}"/>
              </a:ext>
            </a:extLst>
          </p:cNvPr>
          <p:cNvSpPr txBox="1"/>
          <p:nvPr/>
        </p:nvSpPr>
        <p:spPr>
          <a:xfrm>
            <a:off x="3940367" y="4705900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0C71D61-F805-4F7D-AF1D-89FBE03200F5}"/>
              </a:ext>
            </a:extLst>
          </p:cNvPr>
          <p:cNvSpPr/>
          <p:nvPr/>
        </p:nvSpPr>
        <p:spPr>
          <a:xfrm>
            <a:off x="6371762" y="3652970"/>
            <a:ext cx="817836" cy="7488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F6AC23-F8E0-43C4-BB6B-177A342C573B}"/>
              </a:ext>
            </a:extLst>
          </p:cNvPr>
          <p:cNvSpPr txBox="1"/>
          <p:nvPr/>
        </p:nvSpPr>
        <p:spPr>
          <a:xfrm>
            <a:off x="6406838" y="307200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HCA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BE350D-F359-4EAD-B6EA-9084BBC209A9}"/>
              </a:ext>
            </a:extLst>
          </p:cNvPr>
          <p:cNvSpPr/>
          <p:nvPr/>
        </p:nvSpPr>
        <p:spPr>
          <a:xfrm>
            <a:off x="8769956" y="3072003"/>
            <a:ext cx="3345373" cy="22750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548AC21-2157-405A-A103-5320EA8A4425}"/>
              </a:ext>
            </a:extLst>
          </p:cNvPr>
          <p:cNvSpPr/>
          <p:nvPr/>
        </p:nvSpPr>
        <p:spPr>
          <a:xfrm>
            <a:off x="9043869" y="3405539"/>
            <a:ext cx="2876672" cy="16778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9518EE-F228-475D-A2B6-37360EA316F7}"/>
              </a:ext>
            </a:extLst>
          </p:cNvPr>
          <p:cNvSpPr txBox="1"/>
          <p:nvPr/>
        </p:nvSpPr>
        <p:spPr>
          <a:xfrm>
            <a:off x="9688449" y="2370804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System B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D38726A-4669-4192-98F5-9BE264D47FB2}"/>
              </a:ext>
            </a:extLst>
          </p:cNvPr>
          <p:cNvSpPr txBox="1"/>
          <p:nvPr/>
        </p:nvSpPr>
        <p:spPr>
          <a:xfrm>
            <a:off x="9604684" y="2995168"/>
            <a:ext cx="189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Host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62BF57-AEC2-4011-B024-23DC92A084F6}"/>
              </a:ext>
            </a:extLst>
          </p:cNvPr>
          <p:cNvSpPr txBox="1"/>
          <p:nvPr/>
        </p:nvSpPr>
        <p:spPr>
          <a:xfrm>
            <a:off x="9300847" y="3492807"/>
            <a:ext cx="271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Registered Memory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42F24-EBBC-4421-AB83-A202DEE32C79}"/>
              </a:ext>
            </a:extLst>
          </p:cNvPr>
          <p:cNvSpPr/>
          <p:nvPr/>
        </p:nvSpPr>
        <p:spPr>
          <a:xfrm>
            <a:off x="9589501" y="4246565"/>
            <a:ext cx="1899494" cy="334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015957-8EB7-4B2B-B23F-8E66F29B2AB2}"/>
              </a:ext>
            </a:extLst>
          </p:cNvPr>
          <p:cNvCxnSpPr>
            <a:cxnSpLocks/>
          </p:cNvCxnSpPr>
          <p:nvPr/>
        </p:nvCxnSpPr>
        <p:spPr>
          <a:xfrm flipV="1">
            <a:off x="10539248" y="4655795"/>
            <a:ext cx="0" cy="873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448C4D-CB0F-4611-B9B3-7D633612CA0B}"/>
              </a:ext>
            </a:extLst>
          </p:cNvPr>
          <p:cNvSpPr txBox="1"/>
          <p:nvPr/>
        </p:nvSpPr>
        <p:spPr>
          <a:xfrm>
            <a:off x="9688449" y="658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429A5D-6221-4C7E-897E-D0533CC86FC5}"/>
              </a:ext>
            </a:extLst>
          </p:cNvPr>
          <p:cNvSpPr txBox="1"/>
          <p:nvPr/>
        </p:nvSpPr>
        <p:spPr>
          <a:xfrm>
            <a:off x="9258787" y="5679942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Buffer to Place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D53F90-FD06-4C8F-A119-1C1DF362A1F7}"/>
              </a:ext>
            </a:extLst>
          </p:cNvPr>
          <p:cNvSpPr/>
          <p:nvPr/>
        </p:nvSpPr>
        <p:spPr>
          <a:xfrm>
            <a:off x="7646400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4C3793-CD2B-47E4-9EE7-58EC9342AB10}"/>
              </a:ext>
            </a:extLst>
          </p:cNvPr>
          <p:cNvSpPr/>
          <p:nvPr/>
        </p:nvSpPr>
        <p:spPr>
          <a:xfrm>
            <a:off x="742133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7BE574-F15E-41E7-B49D-3513C9BA6980}"/>
              </a:ext>
            </a:extLst>
          </p:cNvPr>
          <p:cNvSpPr/>
          <p:nvPr/>
        </p:nvSpPr>
        <p:spPr>
          <a:xfrm>
            <a:off x="7878914" y="2671197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B54448-CB4E-44B5-A716-3DFCFEEC2430}"/>
              </a:ext>
            </a:extLst>
          </p:cNvPr>
          <p:cNvCxnSpPr>
            <a:cxnSpLocks/>
          </p:cNvCxnSpPr>
          <p:nvPr/>
        </p:nvCxnSpPr>
        <p:spPr>
          <a:xfrm flipH="1">
            <a:off x="8101306" y="2671197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D1A648-63CC-47ED-BBDD-3FDE4D22C63E}"/>
              </a:ext>
            </a:extLst>
          </p:cNvPr>
          <p:cNvCxnSpPr>
            <a:cxnSpLocks/>
          </p:cNvCxnSpPr>
          <p:nvPr/>
        </p:nvCxnSpPr>
        <p:spPr>
          <a:xfrm flipH="1">
            <a:off x="8108346" y="346694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DFFCFF2-7607-44D1-AA3F-967152ED1969}"/>
              </a:ext>
            </a:extLst>
          </p:cNvPr>
          <p:cNvSpPr/>
          <p:nvPr/>
        </p:nvSpPr>
        <p:spPr>
          <a:xfrm>
            <a:off x="7440653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89C18D-73E5-4DDA-99D3-BB61BE57CF44}"/>
              </a:ext>
            </a:extLst>
          </p:cNvPr>
          <p:cNvSpPr/>
          <p:nvPr/>
        </p:nvSpPr>
        <p:spPr>
          <a:xfrm>
            <a:off x="7890751" y="401405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8F7354-E02B-46C5-92DB-062C95A40598}"/>
              </a:ext>
            </a:extLst>
          </p:cNvPr>
          <p:cNvSpPr/>
          <p:nvPr/>
        </p:nvSpPr>
        <p:spPr>
          <a:xfrm>
            <a:off x="7665702" y="4010851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625573-5644-4EF9-B0E9-347B32174466}"/>
              </a:ext>
            </a:extLst>
          </p:cNvPr>
          <p:cNvCxnSpPr>
            <a:cxnSpLocks/>
          </p:cNvCxnSpPr>
          <p:nvPr/>
        </p:nvCxnSpPr>
        <p:spPr>
          <a:xfrm flipH="1">
            <a:off x="8116061" y="401085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770E221-CEC6-469A-A61A-1F470B1151D5}"/>
              </a:ext>
            </a:extLst>
          </p:cNvPr>
          <p:cNvCxnSpPr>
            <a:cxnSpLocks/>
          </p:cNvCxnSpPr>
          <p:nvPr/>
        </p:nvCxnSpPr>
        <p:spPr>
          <a:xfrm flipH="1">
            <a:off x="7421334" y="5138069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C72335-728B-418C-8E87-42B23C4F39F7}"/>
              </a:ext>
            </a:extLst>
          </p:cNvPr>
          <p:cNvSpPr/>
          <p:nvPr/>
        </p:nvSpPr>
        <p:spPr>
          <a:xfrm>
            <a:off x="7966883" y="5138069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E1DDA3-A1C1-44A5-B660-FDCAFF7EEFB6}"/>
              </a:ext>
            </a:extLst>
          </p:cNvPr>
          <p:cNvSpPr/>
          <p:nvPr/>
        </p:nvSpPr>
        <p:spPr>
          <a:xfrm>
            <a:off x="819252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25C0FB-DC1C-4E25-81C1-2DA001DACF9B}"/>
              </a:ext>
            </a:extLst>
          </p:cNvPr>
          <p:cNvSpPr/>
          <p:nvPr/>
        </p:nvSpPr>
        <p:spPr>
          <a:xfrm>
            <a:off x="8417836" y="5139785"/>
            <a:ext cx="225310" cy="79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6B67CB6-6F69-4FA0-9A60-98EA62CC2854}"/>
              </a:ext>
            </a:extLst>
          </p:cNvPr>
          <p:cNvCxnSpPr>
            <a:cxnSpLocks/>
          </p:cNvCxnSpPr>
          <p:nvPr/>
        </p:nvCxnSpPr>
        <p:spPr>
          <a:xfrm flipH="1">
            <a:off x="8092431" y="4806603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E334073-7A4A-425B-9473-BF35B6B802C0}"/>
              </a:ext>
            </a:extLst>
          </p:cNvPr>
          <p:cNvCxnSpPr>
            <a:cxnSpLocks/>
          </p:cNvCxnSpPr>
          <p:nvPr/>
        </p:nvCxnSpPr>
        <p:spPr>
          <a:xfrm flipH="1">
            <a:off x="7394630" y="5933821"/>
            <a:ext cx="561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B09BE00-9CCE-44E8-A8F7-96854739EADC}"/>
              </a:ext>
            </a:extLst>
          </p:cNvPr>
          <p:cNvSpPr txBox="1"/>
          <p:nvPr/>
        </p:nvSpPr>
        <p:spPr>
          <a:xfrm>
            <a:off x="7680683" y="226514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63B113-9272-44AB-B726-B1ABD1C4318D}"/>
              </a:ext>
            </a:extLst>
          </p:cNvPr>
          <p:cNvSpPr txBox="1"/>
          <p:nvPr/>
        </p:nvSpPr>
        <p:spPr>
          <a:xfrm>
            <a:off x="7642548" y="3522564"/>
            <a:ext cx="5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1946947-79D7-4AAA-A217-9AE670E6823D}"/>
              </a:ext>
            </a:extLst>
          </p:cNvPr>
          <p:cNvSpPr txBox="1"/>
          <p:nvPr/>
        </p:nvSpPr>
        <p:spPr>
          <a:xfrm>
            <a:off x="7640948" y="4755937"/>
            <a:ext cx="5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B8F91895-28FB-4C49-807D-9BE8E811A503}"/>
              </a:ext>
            </a:extLst>
          </p:cNvPr>
          <p:cNvCxnSpPr>
            <a:cxnSpLocks/>
          </p:cNvCxnSpPr>
          <p:nvPr/>
        </p:nvCxnSpPr>
        <p:spPr>
          <a:xfrm flipH="1">
            <a:off x="7091572" y="3302835"/>
            <a:ext cx="235573" cy="3501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D0DF387-F068-4714-9BB4-BD46ACF8B0A3}"/>
              </a:ext>
            </a:extLst>
          </p:cNvPr>
          <p:cNvCxnSpPr>
            <a:cxnSpLocks/>
          </p:cNvCxnSpPr>
          <p:nvPr/>
        </p:nvCxnSpPr>
        <p:spPr>
          <a:xfrm>
            <a:off x="6886705" y="4521169"/>
            <a:ext cx="438394" cy="10038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8E176D3-9003-48C4-9BCF-44423B697713}"/>
              </a:ext>
            </a:extLst>
          </p:cNvPr>
          <p:cNvCxnSpPr/>
          <p:nvPr/>
        </p:nvCxnSpPr>
        <p:spPr>
          <a:xfrm>
            <a:off x="4991536" y="3206210"/>
            <a:ext cx="321002" cy="446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E79EA04-AD3E-469D-B6AD-60C278B2732F}"/>
              </a:ext>
            </a:extLst>
          </p:cNvPr>
          <p:cNvCxnSpPr>
            <a:cxnSpLocks/>
          </p:cNvCxnSpPr>
          <p:nvPr/>
        </p:nvCxnSpPr>
        <p:spPr>
          <a:xfrm flipV="1">
            <a:off x="4952424" y="4200971"/>
            <a:ext cx="327211" cy="18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37349BE6-34A4-47F7-964C-7FE8A527EBAB}"/>
              </a:ext>
            </a:extLst>
          </p:cNvPr>
          <p:cNvCxnSpPr>
            <a:cxnSpLocks/>
          </p:cNvCxnSpPr>
          <p:nvPr/>
        </p:nvCxnSpPr>
        <p:spPr>
          <a:xfrm flipH="1">
            <a:off x="4989122" y="4415334"/>
            <a:ext cx="456177" cy="1122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AA1368E-F8FE-420B-8438-0415410D301A}"/>
              </a:ext>
            </a:extLst>
          </p:cNvPr>
          <p:cNvCxnSpPr>
            <a:cxnSpLocks/>
          </p:cNvCxnSpPr>
          <p:nvPr/>
        </p:nvCxnSpPr>
        <p:spPr>
          <a:xfrm flipH="1" flipV="1">
            <a:off x="7135025" y="4330183"/>
            <a:ext cx="258402" cy="2070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564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F5E1-0550-4757-9A01-A563126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RDMA Programming: Atomic extensions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0865-0897-4B58-84FA-CD22BCD6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Atomic fetch and add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Increase the value at a specified virtual address by a specified count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The value prior to being incremented is returned to the caller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</a:rPr>
              <a:t>Atomic compare and swap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30AA-CA89-47A4-9477-29615436C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6622EB52-C6DD-4A38-AF06-D5574330ADF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1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F1DD9-A561-4086-9F78-2811BC7E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RDMA</a:t>
            </a:r>
            <a:r>
              <a:rPr lang="zh-CN" altLang="en-US" dirty="0"/>
              <a:t>应用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46F22A-2E09-4E73-843F-74822A1EE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5EAF9C-D8B5-429D-A4BA-B8E6D2E96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9144000" cy="497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4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F1DD9-A561-4086-9F78-2811BC7E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RDMA</a:t>
            </a:r>
            <a:r>
              <a:rPr lang="zh-CN" altLang="en-US" dirty="0"/>
              <a:t>应用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46F22A-2E09-4E73-843F-74822A1EE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01D6678-220D-43A4-B761-F512CBEF43B3}"/>
              </a:ext>
            </a:extLst>
          </p:cNvPr>
          <p:cNvSpPr txBox="1">
            <a:spLocks/>
          </p:cNvSpPr>
          <p:nvPr/>
        </p:nvSpPr>
        <p:spPr bwMode="auto">
          <a:xfrm>
            <a:off x="533400" y="1447800"/>
            <a:ext cx="11430000" cy="22098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altLang="zh-CN" kern="0" dirty="0"/>
              <a:t>RDMA</a:t>
            </a:r>
            <a:r>
              <a:rPr lang="zh-CN" altLang="en-US" kern="0" dirty="0"/>
              <a:t>应用系统类型：</a:t>
            </a:r>
            <a:endParaRPr lang="en-US" altLang="zh-CN" kern="0" dirty="0"/>
          </a:p>
          <a:p>
            <a:endParaRPr lang="en-US" altLang="zh-CN" kern="0" dirty="0"/>
          </a:p>
          <a:p>
            <a:r>
              <a:rPr lang="en-US" altLang="zh-CN" kern="0" dirty="0"/>
              <a:t>Key-Value</a:t>
            </a:r>
            <a:r>
              <a:rPr lang="zh-CN" altLang="en-US" kern="0" dirty="0"/>
              <a:t>存储、分布式文件系统、分布式内存池、数据库</a:t>
            </a:r>
            <a:endParaRPr lang="en-US" altLang="zh-CN" kern="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D852FF-3767-4BA1-BE8C-4DEF1A7EDF46}"/>
              </a:ext>
            </a:extLst>
          </p:cNvPr>
          <p:cNvSpPr/>
          <p:nvPr/>
        </p:nvSpPr>
        <p:spPr>
          <a:xfrm>
            <a:off x="533400" y="3886200"/>
            <a:ext cx="11430000" cy="1793796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RDMA</a:t>
            </a:r>
            <a:r>
              <a:rPr lang="zh-CN" altLang="en-US" sz="33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应用系统功能：</a:t>
            </a:r>
            <a:endParaRPr lang="en-US" altLang="zh-CN" sz="3300" b="1" kern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3300" b="1" kern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3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智能网卡增强、并发控制、通信加速、故障容错、资源管理</a:t>
            </a:r>
            <a:endParaRPr lang="en-US" altLang="zh-CN" sz="3300" b="1" kern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8A99D1-6F32-4450-84D8-03A01CE92806}"/>
              </a:ext>
            </a:extLst>
          </p:cNvPr>
          <p:cNvSpPr/>
          <p:nvPr/>
        </p:nvSpPr>
        <p:spPr>
          <a:xfrm>
            <a:off x="801909" y="6019800"/>
            <a:ext cx="1089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 Survey of Storage Systems in the RDMA Era</a:t>
            </a:r>
            <a:r>
              <a:rPr lang="en-US" altLang="zh-CN" dirty="0"/>
              <a:t>, IEEE Transactions ON Parallel AND Distributed Systems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6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C67DD4-5855-4C73-93EF-C2E919D80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速度极快：</a:t>
            </a:r>
            <a:r>
              <a:rPr lang="en-US" altLang="zh-CN" dirty="0"/>
              <a:t>40 Gbps</a:t>
            </a:r>
            <a:r>
              <a:rPr lang="zh-CN" altLang="en-US" dirty="0"/>
              <a:t>几乎是标准配置，</a:t>
            </a:r>
            <a:r>
              <a:rPr lang="en-US" altLang="zh-CN" dirty="0"/>
              <a:t>100 Gbps</a:t>
            </a:r>
            <a:r>
              <a:rPr lang="zh-CN" altLang="en-US" dirty="0"/>
              <a:t>也很常见</a:t>
            </a:r>
            <a:endParaRPr lang="en-US" altLang="zh-CN" dirty="0"/>
          </a:p>
          <a:p>
            <a:r>
              <a:rPr lang="zh-CN" altLang="en-US" dirty="0"/>
              <a:t>流量局部性明显</a:t>
            </a:r>
            <a:endParaRPr lang="en-US" altLang="zh-CN" dirty="0"/>
          </a:p>
          <a:p>
            <a:pPr lvl="1"/>
            <a:r>
              <a:rPr lang="en-US" altLang="zh-CN" dirty="0"/>
              <a:t>&gt; 99.5%</a:t>
            </a:r>
            <a:r>
              <a:rPr lang="zh-CN" altLang="en-US" dirty="0"/>
              <a:t>的跨</a:t>
            </a:r>
            <a:r>
              <a:rPr lang="en-US" altLang="zh-CN" dirty="0"/>
              <a:t>Rack</a:t>
            </a:r>
            <a:r>
              <a:rPr lang="zh-CN" altLang="en-US" dirty="0"/>
              <a:t>服务器对之间，没有流量</a:t>
            </a:r>
            <a:endParaRPr lang="en-US" altLang="zh-CN" dirty="0"/>
          </a:p>
          <a:p>
            <a:pPr lvl="1"/>
            <a:r>
              <a:rPr lang="zh-CN" altLang="en-US" dirty="0"/>
              <a:t>服务器形成小集群（</a:t>
            </a:r>
            <a:r>
              <a:rPr lang="en-US" altLang="zh-CN" dirty="0"/>
              <a:t>cluster</a:t>
            </a:r>
            <a:r>
              <a:rPr lang="zh-CN" altLang="en-US" dirty="0"/>
              <a:t>）：</a:t>
            </a:r>
            <a:r>
              <a:rPr lang="en-US" altLang="zh-CN" dirty="0"/>
              <a:t>85%</a:t>
            </a:r>
            <a:r>
              <a:rPr lang="zh-CN" altLang="en-US" dirty="0"/>
              <a:t>的流量发生在集群内部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&gt;90%</a:t>
            </a:r>
            <a:r>
              <a:rPr lang="zh-CN" altLang="en-US" dirty="0"/>
              <a:t>的流量为</a:t>
            </a:r>
            <a:r>
              <a:rPr lang="en-US" altLang="zh-CN" dirty="0"/>
              <a:t>TCP</a:t>
            </a:r>
            <a:r>
              <a:rPr lang="zh-CN" altLang="en-US" dirty="0"/>
              <a:t>，</a:t>
            </a:r>
            <a:r>
              <a:rPr lang="en-US" altLang="zh-CN" dirty="0"/>
              <a:t>&gt;90%TCP</a:t>
            </a:r>
            <a:r>
              <a:rPr lang="zh-CN" altLang="en-US" dirty="0"/>
              <a:t>流量持续时间不到</a:t>
            </a:r>
            <a:r>
              <a:rPr lang="en-US" altLang="zh-CN" dirty="0"/>
              <a:t>2</a:t>
            </a:r>
            <a:r>
              <a:rPr lang="zh-CN" altLang="en-US" dirty="0"/>
              <a:t>秒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27620F-319F-42B6-9F2D-4CC68A8D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52800"/>
            <a:ext cx="5519116" cy="227773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AF9645-3E91-4667-BCA4-153D8530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数据中心网络特征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484F28-5EA7-4D6B-869E-2ED52B45D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4E4DB7-32BB-49C5-92DE-0DA96027BAB4}"/>
              </a:ext>
            </a:extLst>
          </p:cNvPr>
          <p:cNvSpPr/>
          <p:nvPr/>
        </p:nvSpPr>
        <p:spPr>
          <a:xfrm>
            <a:off x="6629400" y="396240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zh-CN" sz="1200" dirty="0"/>
              <a:t>The Nature of Datacenter Traffic: Measurement &amp; Analysis, IMC 2009</a:t>
            </a:r>
          </a:p>
          <a:p>
            <a:pPr lvl="1"/>
            <a:r>
              <a:rPr kumimoji="1" lang="en-US" altLang="zh-CN" sz="1200" dirty="0"/>
              <a:t>Inside the Social Network’s (Datacenter) Network, SIGCOMM 2015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96DA81-03DC-4322-B00A-81D503DABAF2}"/>
              </a:ext>
            </a:extLst>
          </p:cNvPr>
          <p:cNvSpPr/>
          <p:nvPr/>
        </p:nvSpPr>
        <p:spPr>
          <a:xfrm>
            <a:off x="7696200" y="5098508"/>
            <a:ext cx="4218671" cy="117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突发流量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&lt;1s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&lt;2KB</a:t>
            </a:r>
          </a:p>
        </p:txBody>
      </p:sp>
    </p:spTree>
    <p:extLst>
      <p:ext uri="{BB962C8B-B14F-4D97-AF65-F5344CB8AC3E}">
        <p14:creationId xmlns:p14="http://schemas.microsoft.com/office/powerpoint/2010/main" val="34883265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83BF1-3A91-4C91-AC6C-F0AA81AE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其他新型硬件：可编程交换机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219558-AAFB-4926-A127-8E275A8D2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OpenFlow</a:t>
            </a:r>
            <a:r>
              <a:rPr lang="zh-CN" altLang="en-US" sz="2000" dirty="0"/>
              <a:t>局限性：匹配字段、动作固定、不支持“有状态处理”</a:t>
            </a:r>
            <a:endParaRPr lang="en-US" altLang="zh-CN" sz="2000" dirty="0"/>
          </a:p>
          <a:p>
            <a:r>
              <a:rPr lang="zh-CN" altLang="en-US" sz="2000" dirty="0"/>
              <a:t>可编程交换机：交换机提供计算、存储功能，用户可以更灵活的编写程序</a:t>
            </a:r>
            <a:endParaRPr lang="en-US" altLang="zh-CN" sz="2000" dirty="0"/>
          </a:p>
          <a:p>
            <a:r>
              <a:rPr lang="en-US" altLang="zh-CN" sz="2000" dirty="0"/>
              <a:t>P4</a:t>
            </a:r>
            <a:r>
              <a:rPr lang="zh-CN" altLang="en-US" sz="2000" dirty="0"/>
              <a:t>（</a:t>
            </a:r>
            <a:r>
              <a:rPr lang="en-US" altLang="zh-CN" sz="2000" dirty="0"/>
              <a:t>Programming Protocol-Independent Packet Processors</a:t>
            </a:r>
            <a:r>
              <a:rPr lang="zh-CN" altLang="en-US" sz="2000" dirty="0"/>
              <a:t>）：目前最常用的网络编程语言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5F384D-34F5-4779-A5C8-E7DC6EBD2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pSp>
        <p:nvGrpSpPr>
          <p:cNvPr id="138" name="Google Shape;1557;p143">
            <a:extLst>
              <a:ext uri="{FF2B5EF4-FFF2-40B4-BE49-F238E27FC236}">
                <a16:creationId xmlns:a16="http://schemas.microsoft.com/office/drawing/2014/main" id="{52F7BCE1-1F67-46CE-B096-7895EA119366}"/>
              </a:ext>
            </a:extLst>
          </p:cNvPr>
          <p:cNvGrpSpPr/>
          <p:nvPr/>
        </p:nvGrpSpPr>
        <p:grpSpPr>
          <a:xfrm>
            <a:off x="3709500" y="4448275"/>
            <a:ext cx="1124480" cy="1626817"/>
            <a:chOff x="1485649" y="3204985"/>
            <a:chExt cx="1124480" cy="2169089"/>
          </a:xfrm>
        </p:grpSpPr>
        <p:sp>
          <p:nvSpPr>
            <p:cNvPr id="269" name="Google Shape;1558;p143">
              <a:extLst>
                <a:ext uri="{FF2B5EF4-FFF2-40B4-BE49-F238E27FC236}">
                  <a16:creationId xmlns:a16="http://schemas.microsoft.com/office/drawing/2014/main" id="{FE1DBB05-39CD-4721-B69C-59EDEF89F5E9}"/>
                </a:ext>
              </a:extLst>
            </p:cNvPr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1559;p143">
              <a:extLst>
                <a:ext uri="{FF2B5EF4-FFF2-40B4-BE49-F238E27FC236}">
                  <a16:creationId xmlns:a16="http://schemas.microsoft.com/office/drawing/2014/main" id="{E8517694-12BA-46F5-8590-24BE1FDE5766}"/>
                </a:ext>
              </a:extLst>
            </p:cNvPr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8627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560;p143">
            <a:extLst>
              <a:ext uri="{FF2B5EF4-FFF2-40B4-BE49-F238E27FC236}">
                <a16:creationId xmlns:a16="http://schemas.microsoft.com/office/drawing/2014/main" id="{834D595C-0185-4C53-9823-8EEA28032546}"/>
              </a:ext>
            </a:extLst>
          </p:cNvPr>
          <p:cNvGrpSpPr/>
          <p:nvPr/>
        </p:nvGrpSpPr>
        <p:grpSpPr>
          <a:xfrm>
            <a:off x="5173200" y="4453556"/>
            <a:ext cx="1124480" cy="1626817"/>
            <a:chOff x="1485649" y="3204985"/>
            <a:chExt cx="1124480" cy="2169089"/>
          </a:xfrm>
        </p:grpSpPr>
        <p:sp>
          <p:nvSpPr>
            <p:cNvPr id="267" name="Google Shape;1561;p143">
              <a:extLst>
                <a:ext uri="{FF2B5EF4-FFF2-40B4-BE49-F238E27FC236}">
                  <a16:creationId xmlns:a16="http://schemas.microsoft.com/office/drawing/2014/main" id="{7C683534-6DFD-4C8B-8C19-E77DAD50BB50}"/>
                </a:ext>
              </a:extLst>
            </p:cNvPr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1562;p143">
              <a:extLst>
                <a:ext uri="{FF2B5EF4-FFF2-40B4-BE49-F238E27FC236}">
                  <a16:creationId xmlns:a16="http://schemas.microsoft.com/office/drawing/2014/main" id="{7FA36B89-9528-49C8-82AB-DDF223AE32D8}"/>
                </a:ext>
              </a:extLst>
            </p:cNvPr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8627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563;p143">
            <a:extLst>
              <a:ext uri="{FF2B5EF4-FFF2-40B4-BE49-F238E27FC236}">
                <a16:creationId xmlns:a16="http://schemas.microsoft.com/office/drawing/2014/main" id="{B58A4E35-B618-478B-B3FD-BFE7886EDAF4}"/>
              </a:ext>
            </a:extLst>
          </p:cNvPr>
          <p:cNvGrpSpPr/>
          <p:nvPr/>
        </p:nvGrpSpPr>
        <p:grpSpPr>
          <a:xfrm>
            <a:off x="6623758" y="4459755"/>
            <a:ext cx="1124480" cy="1626817"/>
            <a:chOff x="1485649" y="3204985"/>
            <a:chExt cx="1124480" cy="2169089"/>
          </a:xfrm>
        </p:grpSpPr>
        <p:sp>
          <p:nvSpPr>
            <p:cNvPr id="265" name="Google Shape;1564;p143">
              <a:extLst>
                <a:ext uri="{FF2B5EF4-FFF2-40B4-BE49-F238E27FC236}">
                  <a16:creationId xmlns:a16="http://schemas.microsoft.com/office/drawing/2014/main" id="{EF910CD4-081C-45F0-A573-D9D5C281C898}"/>
                </a:ext>
              </a:extLst>
            </p:cNvPr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1565;p143">
              <a:extLst>
                <a:ext uri="{FF2B5EF4-FFF2-40B4-BE49-F238E27FC236}">
                  <a16:creationId xmlns:a16="http://schemas.microsoft.com/office/drawing/2014/main" id="{86F27B75-CCBE-41FF-84A0-7339914F5216}"/>
                </a:ext>
              </a:extLst>
            </p:cNvPr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8627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566;p143">
            <a:extLst>
              <a:ext uri="{FF2B5EF4-FFF2-40B4-BE49-F238E27FC236}">
                <a16:creationId xmlns:a16="http://schemas.microsoft.com/office/drawing/2014/main" id="{E17EE72E-C4CA-49E9-A9FE-1933EEF1ABE5}"/>
              </a:ext>
            </a:extLst>
          </p:cNvPr>
          <p:cNvGrpSpPr/>
          <p:nvPr/>
        </p:nvGrpSpPr>
        <p:grpSpPr>
          <a:xfrm>
            <a:off x="8052900" y="4468715"/>
            <a:ext cx="1124480" cy="1626817"/>
            <a:chOff x="1485649" y="3204985"/>
            <a:chExt cx="1124480" cy="2169089"/>
          </a:xfrm>
        </p:grpSpPr>
        <p:sp>
          <p:nvSpPr>
            <p:cNvPr id="263" name="Google Shape;1567;p143">
              <a:extLst>
                <a:ext uri="{FF2B5EF4-FFF2-40B4-BE49-F238E27FC236}">
                  <a16:creationId xmlns:a16="http://schemas.microsoft.com/office/drawing/2014/main" id="{EC8F0913-E9E2-481F-932F-673BDE06503F}"/>
                </a:ext>
              </a:extLst>
            </p:cNvPr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1568;p143">
              <a:extLst>
                <a:ext uri="{FF2B5EF4-FFF2-40B4-BE49-F238E27FC236}">
                  <a16:creationId xmlns:a16="http://schemas.microsoft.com/office/drawing/2014/main" id="{E3B7D9CE-2855-4735-8989-411A4756A1F5}"/>
                </a:ext>
              </a:extLst>
            </p:cNvPr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8627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569;p143">
            <a:extLst>
              <a:ext uri="{FF2B5EF4-FFF2-40B4-BE49-F238E27FC236}">
                <a16:creationId xmlns:a16="http://schemas.microsoft.com/office/drawing/2014/main" id="{B81BF7D8-E74A-4F09-879B-056E6340390D}"/>
              </a:ext>
            </a:extLst>
          </p:cNvPr>
          <p:cNvGrpSpPr/>
          <p:nvPr/>
        </p:nvGrpSpPr>
        <p:grpSpPr>
          <a:xfrm>
            <a:off x="10348429" y="4531982"/>
            <a:ext cx="389330" cy="1589294"/>
            <a:chOff x="2488822" y="2403406"/>
            <a:chExt cx="528980" cy="1589294"/>
          </a:xfrm>
        </p:grpSpPr>
        <p:cxnSp>
          <p:nvCxnSpPr>
            <p:cNvPr id="252" name="Google Shape;1570;p143">
              <a:extLst>
                <a:ext uri="{FF2B5EF4-FFF2-40B4-BE49-F238E27FC236}">
                  <a16:creationId xmlns:a16="http://schemas.microsoft.com/office/drawing/2014/main" id="{A46C6789-C1E9-410E-AD63-B1CB03803EF5}"/>
                </a:ext>
              </a:extLst>
            </p:cNvPr>
            <p:cNvCxnSpPr/>
            <p:nvPr/>
          </p:nvCxnSpPr>
          <p:spPr>
            <a:xfrm>
              <a:off x="2493656" y="24034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53" name="Google Shape;1571;p143">
              <a:extLst>
                <a:ext uri="{FF2B5EF4-FFF2-40B4-BE49-F238E27FC236}">
                  <a16:creationId xmlns:a16="http://schemas.microsoft.com/office/drawing/2014/main" id="{2E977559-E4C5-439D-AC9B-38730F0E0CCE}"/>
                </a:ext>
              </a:extLst>
            </p:cNvPr>
            <p:cNvCxnSpPr/>
            <p:nvPr/>
          </p:nvCxnSpPr>
          <p:spPr>
            <a:xfrm>
              <a:off x="2490064" y="25558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54" name="Google Shape;1572;p143">
              <a:extLst>
                <a:ext uri="{FF2B5EF4-FFF2-40B4-BE49-F238E27FC236}">
                  <a16:creationId xmlns:a16="http://schemas.microsoft.com/office/drawing/2014/main" id="{3EC7D97C-7DB7-49F8-9E96-74D1B58E16A2}"/>
                </a:ext>
              </a:extLst>
            </p:cNvPr>
            <p:cNvCxnSpPr/>
            <p:nvPr/>
          </p:nvCxnSpPr>
          <p:spPr>
            <a:xfrm>
              <a:off x="2493656" y="2717444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55" name="Google Shape;1573;p143">
              <a:extLst>
                <a:ext uri="{FF2B5EF4-FFF2-40B4-BE49-F238E27FC236}">
                  <a16:creationId xmlns:a16="http://schemas.microsoft.com/office/drawing/2014/main" id="{BFFB0FFF-504C-4FAE-A311-B9BDBA44F569}"/>
                </a:ext>
              </a:extLst>
            </p:cNvPr>
            <p:cNvCxnSpPr/>
            <p:nvPr/>
          </p:nvCxnSpPr>
          <p:spPr>
            <a:xfrm>
              <a:off x="2493656" y="2871548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56" name="Google Shape;1574;p143">
              <a:extLst>
                <a:ext uri="{FF2B5EF4-FFF2-40B4-BE49-F238E27FC236}">
                  <a16:creationId xmlns:a16="http://schemas.microsoft.com/office/drawing/2014/main" id="{E98458ED-E749-44FE-8E3C-801057B5150F}"/>
                </a:ext>
              </a:extLst>
            </p:cNvPr>
            <p:cNvCxnSpPr/>
            <p:nvPr/>
          </p:nvCxnSpPr>
          <p:spPr>
            <a:xfrm>
              <a:off x="2493656" y="303169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57" name="Google Shape;1575;p143">
              <a:extLst>
                <a:ext uri="{FF2B5EF4-FFF2-40B4-BE49-F238E27FC236}">
                  <a16:creationId xmlns:a16="http://schemas.microsoft.com/office/drawing/2014/main" id="{B030665F-85D6-4B75-A5CD-9AD8BC8D66D2}"/>
                </a:ext>
              </a:extLst>
            </p:cNvPr>
            <p:cNvCxnSpPr/>
            <p:nvPr/>
          </p:nvCxnSpPr>
          <p:spPr>
            <a:xfrm>
              <a:off x="2494729" y="319080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58" name="Google Shape;1576;p143">
              <a:extLst>
                <a:ext uri="{FF2B5EF4-FFF2-40B4-BE49-F238E27FC236}">
                  <a16:creationId xmlns:a16="http://schemas.microsoft.com/office/drawing/2014/main" id="{A7FBC770-20C4-42A4-BDAE-8E2A844C4E13}"/>
                </a:ext>
              </a:extLst>
            </p:cNvPr>
            <p:cNvCxnSpPr/>
            <p:nvPr/>
          </p:nvCxnSpPr>
          <p:spPr>
            <a:xfrm>
              <a:off x="2493656" y="3352442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59" name="Google Shape;1577;p143">
              <a:extLst>
                <a:ext uri="{FF2B5EF4-FFF2-40B4-BE49-F238E27FC236}">
                  <a16:creationId xmlns:a16="http://schemas.microsoft.com/office/drawing/2014/main" id="{E7A96772-A448-473D-AABE-D2884FF8AAAB}"/>
                </a:ext>
              </a:extLst>
            </p:cNvPr>
            <p:cNvCxnSpPr/>
            <p:nvPr/>
          </p:nvCxnSpPr>
          <p:spPr>
            <a:xfrm>
              <a:off x="2494729" y="351258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60" name="Google Shape;1578;p143">
              <a:extLst>
                <a:ext uri="{FF2B5EF4-FFF2-40B4-BE49-F238E27FC236}">
                  <a16:creationId xmlns:a16="http://schemas.microsoft.com/office/drawing/2014/main" id="{477A8893-9C32-4722-8AFD-47E0174DE8D0}"/>
                </a:ext>
              </a:extLst>
            </p:cNvPr>
            <p:cNvCxnSpPr/>
            <p:nvPr/>
          </p:nvCxnSpPr>
          <p:spPr>
            <a:xfrm>
              <a:off x="2495802" y="367169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61" name="Google Shape;1579;p143">
              <a:extLst>
                <a:ext uri="{FF2B5EF4-FFF2-40B4-BE49-F238E27FC236}">
                  <a16:creationId xmlns:a16="http://schemas.microsoft.com/office/drawing/2014/main" id="{944E5D03-F0D9-4167-8A79-F61427F16203}"/>
                </a:ext>
              </a:extLst>
            </p:cNvPr>
            <p:cNvCxnSpPr/>
            <p:nvPr/>
          </p:nvCxnSpPr>
          <p:spPr>
            <a:xfrm>
              <a:off x="2493656" y="383359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62" name="Google Shape;1580;p143">
              <a:extLst>
                <a:ext uri="{FF2B5EF4-FFF2-40B4-BE49-F238E27FC236}">
                  <a16:creationId xmlns:a16="http://schemas.microsoft.com/office/drawing/2014/main" id="{B2E351DF-0C36-4F6A-B5D8-E0BAD437D778}"/>
                </a:ext>
              </a:extLst>
            </p:cNvPr>
            <p:cNvCxnSpPr/>
            <p:nvPr/>
          </p:nvCxnSpPr>
          <p:spPr>
            <a:xfrm>
              <a:off x="2488822" y="399270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43" name="Google Shape;1581;p143">
            <a:extLst>
              <a:ext uri="{FF2B5EF4-FFF2-40B4-BE49-F238E27FC236}">
                <a16:creationId xmlns:a16="http://schemas.microsoft.com/office/drawing/2014/main" id="{2F4BA577-58D9-4629-9F8D-8891AA566DA9}"/>
              </a:ext>
            </a:extLst>
          </p:cNvPr>
          <p:cNvGrpSpPr/>
          <p:nvPr/>
        </p:nvGrpSpPr>
        <p:grpSpPr>
          <a:xfrm>
            <a:off x="2261690" y="4482797"/>
            <a:ext cx="381024" cy="1589294"/>
            <a:chOff x="2488822" y="2403406"/>
            <a:chExt cx="528980" cy="1589294"/>
          </a:xfrm>
        </p:grpSpPr>
        <p:cxnSp>
          <p:nvCxnSpPr>
            <p:cNvPr id="241" name="Google Shape;1582;p143">
              <a:extLst>
                <a:ext uri="{FF2B5EF4-FFF2-40B4-BE49-F238E27FC236}">
                  <a16:creationId xmlns:a16="http://schemas.microsoft.com/office/drawing/2014/main" id="{9E9C47B2-6083-4C77-AC5D-31C34F83B69D}"/>
                </a:ext>
              </a:extLst>
            </p:cNvPr>
            <p:cNvCxnSpPr/>
            <p:nvPr/>
          </p:nvCxnSpPr>
          <p:spPr>
            <a:xfrm>
              <a:off x="2493656" y="24034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2" name="Google Shape;1583;p143">
              <a:extLst>
                <a:ext uri="{FF2B5EF4-FFF2-40B4-BE49-F238E27FC236}">
                  <a16:creationId xmlns:a16="http://schemas.microsoft.com/office/drawing/2014/main" id="{DEEA09EB-CD0F-43EF-806D-07EA23478FFB}"/>
                </a:ext>
              </a:extLst>
            </p:cNvPr>
            <p:cNvCxnSpPr/>
            <p:nvPr/>
          </p:nvCxnSpPr>
          <p:spPr>
            <a:xfrm>
              <a:off x="2490064" y="25558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3" name="Google Shape;1584;p143">
              <a:extLst>
                <a:ext uri="{FF2B5EF4-FFF2-40B4-BE49-F238E27FC236}">
                  <a16:creationId xmlns:a16="http://schemas.microsoft.com/office/drawing/2014/main" id="{671AC646-3CAB-4B68-BD3B-6868A01898A3}"/>
                </a:ext>
              </a:extLst>
            </p:cNvPr>
            <p:cNvCxnSpPr/>
            <p:nvPr/>
          </p:nvCxnSpPr>
          <p:spPr>
            <a:xfrm>
              <a:off x="2493656" y="2717444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4" name="Google Shape;1585;p143">
              <a:extLst>
                <a:ext uri="{FF2B5EF4-FFF2-40B4-BE49-F238E27FC236}">
                  <a16:creationId xmlns:a16="http://schemas.microsoft.com/office/drawing/2014/main" id="{E76EDA6C-B2C3-4DC0-8C4D-945C32048785}"/>
                </a:ext>
              </a:extLst>
            </p:cNvPr>
            <p:cNvCxnSpPr/>
            <p:nvPr/>
          </p:nvCxnSpPr>
          <p:spPr>
            <a:xfrm>
              <a:off x="2493656" y="2871548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5" name="Google Shape;1586;p143">
              <a:extLst>
                <a:ext uri="{FF2B5EF4-FFF2-40B4-BE49-F238E27FC236}">
                  <a16:creationId xmlns:a16="http://schemas.microsoft.com/office/drawing/2014/main" id="{4D487E3C-F28B-41A8-961E-4AFB6BE44CEA}"/>
                </a:ext>
              </a:extLst>
            </p:cNvPr>
            <p:cNvCxnSpPr/>
            <p:nvPr/>
          </p:nvCxnSpPr>
          <p:spPr>
            <a:xfrm>
              <a:off x="2493656" y="303169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6" name="Google Shape;1587;p143">
              <a:extLst>
                <a:ext uri="{FF2B5EF4-FFF2-40B4-BE49-F238E27FC236}">
                  <a16:creationId xmlns:a16="http://schemas.microsoft.com/office/drawing/2014/main" id="{971C03EF-21AB-43E1-A04E-DE2445556992}"/>
                </a:ext>
              </a:extLst>
            </p:cNvPr>
            <p:cNvCxnSpPr/>
            <p:nvPr/>
          </p:nvCxnSpPr>
          <p:spPr>
            <a:xfrm>
              <a:off x="2494729" y="319080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7" name="Google Shape;1588;p143">
              <a:extLst>
                <a:ext uri="{FF2B5EF4-FFF2-40B4-BE49-F238E27FC236}">
                  <a16:creationId xmlns:a16="http://schemas.microsoft.com/office/drawing/2014/main" id="{D4FECE5B-C9EB-496F-B832-88874738D052}"/>
                </a:ext>
              </a:extLst>
            </p:cNvPr>
            <p:cNvCxnSpPr/>
            <p:nvPr/>
          </p:nvCxnSpPr>
          <p:spPr>
            <a:xfrm>
              <a:off x="2493656" y="3352442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8" name="Google Shape;1589;p143">
              <a:extLst>
                <a:ext uri="{FF2B5EF4-FFF2-40B4-BE49-F238E27FC236}">
                  <a16:creationId xmlns:a16="http://schemas.microsoft.com/office/drawing/2014/main" id="{AB2691DC-93EC-4D00-9401-528BB44318CD}"/>
                </a:ext>
              </a:extLst>
            </p:cNvPr>
            <p:cNvCxnSpPr/>
            <p:nvPr/>
          </p:nvCxnSpPr>
          <p:spPr>
            <a:xfrm>
              <a:off x="2494729" y="351258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9" name="Google Shape;1590;p143">
              <a:extLst>
                <a:ext uri="{FF2B5EF4-FFF2-40B4-BE49-F238E27FC236}">
                  <a16:creationId xmlns:a16="http://schemas.microsoft.com/office/drawing/2014/main" id="{6EC769C4-B2DD-4E64-9B37-EDBC204A3A26}"/>
                </a:ext>
              </a:extLst>
            </p:cNvPr>
            <p:cNvCxnSpPr/>
            <p:nvPr/>
          </p:nvCxnSpPr>
          <p:spPr>
            <a:xfrm>
              <a:off x="2495802" y="367169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50" name="Google Shape;1591;p143">
              <a:extLst>
                <a:ext uri="{FF2B5EF4-FFF2-40B4-BE49-F238E27FC236}">
                  <a16:creationId xmlns:a16="http://schemas.microsoft.com/office/drawing/2014/main" id="{208611F5-005F-4769-A14C-5B0B800B0828}"/>
                </a:ext>
              </a:extLst>
            </p:cNvPr>
            <p:cNvCxnSpPr/>
            <p:nvPr/>
          </p:nvCxnSpPr>
          <p:spPr>
            <a:xfrm>
              <a:off x="2493656" y="383359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51" name="Google Shape;1592;p143">
              <a:extLst>
                <a:ext uri="{FF2B5EF4-FFF2-40B4-BE49-F238E27FC236}">
                  <a16:creationId xmlns:a16="http://schemas.microsoft.com/office/drawing/2014/main" id="{006B7CC6-B31B-4BC9-8C45-621C82F74889}"/>
                </a:ext>
              </a:extLst>
            </p:cNvPr>
            <p:cNvCxnSpPr/>
            <p:nvPr/>
          </p:nvCxnSpPr>
          <p:spPr>
            <a:xfrm>
              <a:off x="2488822" y="399270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44" name="Google Shape;1593;p143">
            <a:extLst>
              <a:ext uri="{FF2B5EF4-FFF2-40B4-BE49-F238E27FC236}">
                <a16:creationId xmlns:a16="http://schemas.microsoft.com/office/drawing/2014/main" id="{86C9D587-1A3F-40DB-895F-DD75A5C4E3B3}"/>
              </a:ext>
            </a:extLst>
          </p:cNvPr>
          <p:cNvGrpSpPr/>
          <p:nvPr/>
        </p:nvGrpSpPr>
        <p:grpSpPr>
          <a:xfrm>
            <a:off x="3867453" y="4524800"/>
            <a:ext cx="909363" cy="1479769"/>
            <a:chOff x="2449931" y="225721"/>
            <a:chExt cx="909363" cy="1973023"/>
          </a:xfrm>
        </p:grpSpPr>
        <p:sp>
          <p:nvSpPr>
            <p:cNvPr id="229" name="Google Shape;1594;p143">
              <a:extLst>
                <a:ext uri="{FF2B5EF4-FFF2-40B4-BE49-F238E27FC236}">
                  <a16:creationId xmlns:a16="http://schemas.microsoft.com/office/drawing/2014/main" id="{3FA684BF-42E1-40A3-BD24-ADAB70FA8B9B}"/>
                </a:ext>
              </a:extLst>
            </p:cNvPr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endParaRPr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1595;p143">
              <a:extLst>
                <a:ext uri="{FF2B5EF4-FFF2-40B4-BE49-F238E27FC236}">
                  <a16:creationId xmlns:a16="http://schemas.microsoft.com/office/drawing/2014/main" id="{7D7590E0-F469-46BF-B2BB-FB991C6B0ACA}"/>
                </a:ext>
              </a:extLst>
            </p:cNvPr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1596;p143">
              <a:extLst>
                <a:ext uri="{FF2B5EF4-FFF2-40B4-BE49-F238E27FC236}">
                  <a16:creationId xmlns:a16="http://schemas.microsoft.com/office/drawing/2014/main" id="{D06D4DE1-4F30-493B-8A86-8B207DA0277C}"/>
                </a:ext>
              </a:extLst>
            </p:cNvPr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1597;p143">
              <a:extLst>
                <a:ext uri="{FF2B5EF4-FFF2-40B4-BE49-F238E27FC236}">
                  <a16:creationId xmlns:a16="http://schemas.microsoft.com/office/drawing/2014/main" id="{53EEA3B2-3314-4019-991E-4C2FFE660E26}"/>
                </a:ext>
              </a:extLst>
            </p:cNvPr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1598;p143">
              <a:extLst>
                <a:ext uri="{FF2B5EF4-FFF2-40B4-BE49-F238E27FC236}">
                  <a16:creationId xmlns:a16="http://schemas.microsoft.com/office/drawing/2014/main" id="{16387FAF-DBAB-4B48-B4E0-9D22C91EDB0E}"/>
                </a:ext>
              </a:extLst>
            </p:cNvPr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1599;p143">
              <a:extLst>
                <a:ext uri="{FF2B5EF4-FFF2-40B4-BE49-F238E27FC236}">
                  <a16:creationId xmlns:a16="http://schemas.microsoft.com/office/drawing/2014/main" id="{ED38EDA6-C0BB-4311-A98A-166B1E07227C}"/>
                </a:ext>
              </a:extLst>
            </p:cNvPr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1600;p143">
              <a:extLst>
                <a:ext uri="{FF2B5EF4-FFF2-40B4-BE49-F238E27FC236}">
                  <a16:creationId xmlns:a16="http://schemas.microsoft.com/office/drawing/2014/main" id="{B0E80891-A4E8-4997-850D-A583FA07475E}"/>
                </a:ext>
              </a:extLst>
            </p:cNvPr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1601;p143">
              <a:extLst>
                <a:ext uri="{FF2B5EF4-FFF2-40B4-BE49-F238E27FC236}">
                  <a16:creationId xmlns:a16="http://schemas.microsoft.com/office/drawing/2014/main" id="{F07361CA-6463-49D0-A3E6-238D4EA82F15}"/>
                </a:ext>
              </a:extLst>
            </p:cNvPr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1602;p143">
              <a:extLst>
                <a:ext uri="{FF2B5EF4-FFF2-40B4-BE49-F238E27FC236}">
                  <a16:creationId xmlns:a16="http://schemas.microsoft.com/office/drawing/2014/main" id="{CD55884D-16CD-49E5-9D9F-1285AC0FDCA7}"/>
                </a:ext>
              </a:extLst>
            </p:cNvPr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1603;p143">
              <a:extLst>
                <a:ext uri="{FF2B5EF4-FFF2-40B4-BE49-F238E27FC236}">
                  <a16:creationId xmlns:a16="http://schemas.microsoft.com/office/drawing/2014/main" id="{A9E117B1-3FA2-4CB4-AD1A-F513C3819E83}"/>
                </a:ext>
              </a:extLst>
            </p:cNvPr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1604;p143">
              <a:extLst>
                <a:ext uri="{FF2B5EF4-FFF2-40B4-BE49-F238E27FC236}">
                  <a16:creationId xmlns:a16="http://schemas.microsoft.com/office/drawing/2014/main" id="{894529F9-3284-42A9-98E6-6845F1162156}"/>
                </a:ext>
              </a:extLst>
            </p:cNvPr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1605;p143">
              <a:extLst>
                <a:ext uri="{FF2B5EF4-FFF2-40B4-BE49-F238E27FC236}">
                  <a16:creationId xmlns:a16="http://schemas.microsoft.com/office/drawing/2014/main" id="{1BB85074-31BA-4F74-A6BF-6D18BE341720}"/>
                </a:ext>
              </a:extLst>
            </p:cNvPr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606;p143">
            <a:extLst>
              <a:ext uri="{FF2B5EF4-FFF2-40B4-BE49-F238E27FC236}">
                <a16:creationId xmlns:a16="http://schemas.microsoft.com/office/drawing/2014/main" id="{5287652C-E19E-484D-B462-81BB243DC930}"/>
              </a:ext>
            </a:extLst>
          </p:cNvPr>
          <p:cNvGrpSpPr/>
          <p:nvPr/>
        </p:nvGrpSpPr>
        <p:grpSpPr>
          <a:xfrm>
            <a:off x="5266853" y="4541469"/>
            <a:ext cx="909363" cy="1479769"/>
            <a:chOff x="2449931" y="225721"/>
            <a:chExt cx="909363" cy="1973023"/>
          </a:xfrm>
        </p:grpSpPr>
        <p:sp>
          <p:nvSpPr>
            <p:cNvPr id="217" name="Google Shape;1607;p143">
              <a:extLst>
                <a:ext uri="{FF2B5EF4-FFF2-40B4-BE49-F238E27FC236}">
                  <a16:creationId xmlns:a16="http://schemas.microsoft.com/office/drawing/2014/main" id="{C69721BB-AC17-4F7E-AA08-AC4C0321B984}"/>
                </a:ext>
              </a:extLst>
            </p:cNvPr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1608;p143">
              <a:extLst>
                <a:ext uri="{FF2B5EF4-FFF2-40B4-BE49-F238E27FC236}">
                  <a16:creationId xmlns:a16="http://schemas.microsoft.com/office/drawing/2014/main" id="{EB415B47-5940-4057-A6BF-DA156775AE9F}"/>
                </a:ext>
              </a:extLst>
            </p:cNvPr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1609;p143">
              <a:extLst>
                <a:ext uri="{FF2B5EF4-FFF2-40B4-BE49-F238E27FC236}">
                  <a16:creationId xmlns:a16="http://schemas.microsoft.com/office/drawing/2014/main" id="{EFBC51CB-9D6E-42B8-8EB5-353E787F111A}"/>
                </a:ext>
              </a:extLst>
            </p:cNvPr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1610;p143">
              <a:extLst>
                <a:ext uri="{FF2B5EF4-FFF2-40B4-BE49-F238E27FC236}">
                  <a16:creationId xmlns:a16="http://schemas.microsoft.com/office/drawing/2014/main" id="{4BFF1194-C6B5-4CFA-A8EC-0343C05C7656}"/>
                </a:ext>
              </a:extLst>
            </p:cNvPr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1611;p143">
              <a:extLst>
                <a:ext uri="{FF2B5EF4-FFF2-40B4-BE49-F238E27FC236}">
                  <a16:creationId xmlns:a16="http://schemas.microsoft.com/office/drawing/2014/main" id="{94B2FACA-7605-4770-A427-9EF48A64B442}"/>
                </a:ext>
              </a:extLst>
            </p:cNvPr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1612;p143">
              <a:extLst>
                <a:ext uri="{FF2B5EF4-FFF2-40B4-BE49-F238E27FC236}">
                  <a16:creationId xmlns:a16="http://schemas.microsoft.com/office/drawing/2014/main" id="{3BAB25CE-4CFE-4472-95FB-A58E6036CE64}"/>
                </a:ext>
              </a:extLst>
            </p:cNvPr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1613;p143">
              <a:extLst>
                <a:ext uri="{FF2B5EF4-FFF2-40B4-BE49-F238E27FC236}">
                  <a16:creationId xmlns:a16="http://schemas.microsoft.com/office/drawing/2014/main" id="{D4DAAEE3-A02F-4BAD-8B6A-CF3B53FB680D}"/>
                </a:ext>
              </a:extLst>
            </p:cNvPr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1614;p143">
              <a:extLst>
                <a:ext uri="{FF2B5EF4-FFF2-40B4-BE49-F238E27FC236}">
                  <a16:creationId xmlns:a16="http://schemas.microsoft.com/office/drawing/2014/main" id="{00ACF2EF-B88B-49CB-865D-A110499B5F6A}"/>
                </a:ext>
              </a:extLst>
            </p:cNvPr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1615;p143">
              <a:extLst>
                <a:ext uri="{FF2B5EF4-FFF2-40B4-BE49-F238E27FC236}">
                  <a16:creationId xmlns:a16="http://schemas.microsoft.com/office/drawing/2014/main" id="{B1C665E8-6B8E-4DC4-9646-3EFC438D876F}"/>
                </a:ext>
              </a:extLst>
            </p:cNvPr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1616;p143">
              <a:extLst>
                <a:ext uri="{FF2B5EF4-FFF2-40B4-BE49-F238E27FC236}">
                  <a16:creationId xmlns:a16="http://schemas.microsoft.com/office/drawing/2014/main" id="{C441B5FF-D4D2-4EE3-9C15-86E400823109}"/>
                </a:ext>
              </a:extLst>
            </p:cNvPr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1617;p143">
              <a:extLst>
                <a:ext uri="{FF2B5EF4-FFF2-40B4-BE49-F238E27FC236}">
                  <a16:creationId xmlns:a16="http://schemas.microsoft.com/office/drawing/2014/main" id="{C17E5A19-492F-43E9-B7CF-C44C20838989}"/>
                </a:ext>
              </a:extLst>
            </p:cNvPr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1618;p143">
              <a:extLst>
                <a:ext uri="{FF2B5EF4-FFF2-40B4-BE49-F238E27FC236}">
                  <a16:creationId xmlns:a16="http://schemas.microsoft.com/office/drawing/2014/main" id="{CC490CBA-1C7C-46AE-AB66-FA38724CFCB1}"/>
                </a:ext>
              </a:extLst>
            </p:cNvPr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619;p143">
            <a:extLst>
              <a:ext uri="{FF2B5EF4-FFF2-40B4-BE49-F238E27FC236}">
                <a16:creationId xmlns:a16="http://schemas.microsoft.com/office/drawing/2014/main" id="{E6464E2C-1524-47FA-B8A0-6E1EF20E9DD8}"/>
              </a:ext>
            </a:extLst>
          </p:cNvPr>
          <p:cNvGrpSpPr/>
          <p:nvPr/>
        </p:nvGrpSpPr>
        <p:grpSpPr>
          <a:xfrm>
            <a:off x="6732018" y="4543727"/>
            <a:ext cx="909363" cy="1479769"/>
            <a:chOff x="2449931" y="225721"/>
            <a:chExt cx="909363" cy="1973023"/>
          </a:xfrm>
        </p:grpSpPr>
        <p:sp>
          <p:nvSpPr>
            <p:cNvPr id="205" name="Google Shape;1620;p143">
              <a:extLst>
                <a:ext uri="{FF2B5EF4-FFF2-40B4-BE49-F238E27FC236}">
                  <a16:creationId xmlns:a16="http://schemas.microsoft.com/office/drawing/2014/main" id="{D2DBC334-AF9A-4CC3-A454-AD12C19E3A42}"/>
                </a:ext>
              </a:extLst>
            </p:cNvPr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1621;p143">
              <a:extLst>
                <a:ext uri="{FF2B5EF4-FFF2-40B4-BE49-F238E27FC236}">
                  <a16:creationId xmlns:a16="http://schemas.microsoft.com/office/drawing/2014/main" id="{8B7C6A86-7E8E-4209-9331-9CCD9B972036}"/>
                </a:ext>
              </a:extLst>
            </p:cNvPr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1622;p143">
              <a:extLst>
                <a:ext uri="{FF2B5EF4-FFF2-40B4-BE49-F238E27FC236}">
                  <a16:creationId xmlns:a16="http://schemas.microsoft.com/office/drawing/2014/main" id="{D2D3190D-3E4A-41BD-A070-744DC6984163}"/>
                </a:ext>
              </a:extLst>
            </p:cNvPr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1623;p143">
              <a:extLst>
                <a:ext uri="{FF2B5EF4-FFF2-40B4-BE49-F238E27FC236}">
                  <a16:creationId xmlns:a16="http://schemas.microsoft.com/office/drawing/2014/main" id="{20AE8A19-CDF2-4C3A-9C61-9C6E50AF892B}"/>
                </a:ext>
              </a:extLst>
            </p:cNvPr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1624;p143">
              <a:extLst>
                <a:ext uri="{FF2B5EF4-FFF2-40B4-BE49-F238E27FC236}">
                  <a16:creationId xmlns:a16="http://schemas.microsoft.com/office/drawing/2014/main" id="{A5ADBCC4-E687-4272-B007-F6C159311C8E}"/>
                </a:ext>
              </a:extLst>
            </p:cNvPr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1625;p143">
              <a:extLst>
                <a:ext uri="{FF2B5EF4-FFF2-40B4-BE49-F238E27FC236}">
                  <a16:creationId xmlns:a16="http://schemas.microsoft.com/office/drawing/2014/main" id="{CB46BCDC-26D9-4FB0-BB65-D5C0EBE130CB}"/>
                </a:ext>
              </a:extLst>
            </p:cNvPr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1626;p143">
              <a:extLst>
                <a:ext uri="{FF2B5EF4-FFF2-40B4-BE49-F238E27FC236}">
                  <a16:creationId xmlns:a16="http://schemas.microsoft.com/office/drawing/2014/main" id="{90FE1A53-B3C1-40F4-8A41-D91E694F13E8}"/>
                </a:ext>
              </a:extLst>
            </p:cNvPr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1627;p143">
              <a:extLst>
                <a:ext uri="{FF2B5EF4-FFF2-40B4-BE49-F238E27FC236}">
                  <a16:creationId xmlns:a16="http://schemas.microsoft.com/office/drawing/2014/main" id="{6BCD9D90-B7BB-4BC6-9614-0BCAAD2CC307}"/>
                </a:ext>
              </a:extLst>
            </p:cNvPr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1628;p143">
              <a:extLst>
                <a:ext uri="{FF2B5EF4-FFF2-40B4-BE49-F238E27FC236}">
                  <a16:creationId xmlns:a16="http://schemas.microsoft.com/office/drawing/2014/main" id="{7EF48BC7-47A6-477A-9067-8CD5F1260FB5}"/>
                </a:ext>
              </a:extLst>
            </p:cNvPr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1629;p143">
              <a:extLst>
                <a:ext uri="{FF2B5EF4-FFF2-40B4-BE49-F238E27FC236}">
                  <a16:creationId xmlns:a16="http://schemas.microsoft.com/office/drawing/2014/main" id="{C3A2AB0B-27D9-46AC-9F92-BCF41E8F52BF}"/>
                </a:ext>
              </a:extLst>
            </p:cNvPr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1630;p143">
              <a:extLst>
                <a:ext uri="{FF2B5EF4-FFF2-40B4-BE49-F238E27FC236}">
                  <a16:creationId xmlns:a16="http://schemas.microsoft.com/office/drawing/2014/main" id="{67C6971F-A379-49B5-8B68-2D1EFEC33C57}"/>
                </a:ext>
              </a:extLst>
            </p:cNvPr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1631;p143">
              <a:extLst>
                <a:ext uri="{FF2B5EF4-FFF2-40B4-BE49-F238E27FC236}">
                  <a16:creationId xmlns:a16="http://schemas.microsoft.com/office/drawing/2014/main" id="{E3127286-53B5-489D-AB4C-54D91200009E}"/>
                </a:ext>
              </a:extLst>
            </p:cNvPr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632;p143">
            <a:extLst>
              <a:ext uri="{FF2B5EF4-FFF2-40B4-BE49-F238E27FC236}">
                <a16:creationId xmlns:a16="http://schemas.microsoft.com/office/drawing/2014/main" id="{F00EF9AE-C38C-41EB-BC24-A8E36EAED26F}"/>
              </a:ext>
            </a:extLst>
          </p:cNvPr>
          <p:cNvGrpSpPr/>
          <p:nvPr/>
        </p:nvGrpSpPr>
        <p:grpSpPr>
          <a:xfrm>
            <a:off x="8163135" y="4564992"/>
            <a:ext cx="909363" cy="1479769"/>
            <a:chOff x="2449931" y="225721"/>
            <a:chExt cx="909363" cy="1973023"/>
          </a:xfrm>
        </p:grpSpPr>
        <p:sp>
          <p:nvSpPr>
            <p:cNvPr id="193" name="Google Shape;1633;p143">
              <a:extLst>
                <a:ext uri="{FF2B5EF4-FFF2-40B4-BE49-F238E27FC236}">
                  <a16:creationId xmlns:a16="http://schemas.microsoft.com/office/drawing/2014/main" id="{FB116073-0285-46C4-B650-180D45645B02}"/>
                </a:ext>
              </a:extLst>
            </p:cNvPr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634;p143">
              <a:extLst>
                <a:ext uri="{FF2B5EF4-FFF2-40B4-BE49-F238E27FC236}">
                  <a16:creationId xmlns:a16="http://schemas.microsoft.com/office/drawing/2014/main" id="{E56A9F68-E0DA-42E0-94A7-6598ED8FAF98}"/>
                </a:ext>
              </a:extLst>
            </p:cNvPr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635;p143">
              <a:extLst>
                <a:ext uri="{FF2B5EF4-FFF2-40B4-BE49-F238E27FC236}">
                  <a16:creationId xmlns:a16="http://schemas.microsoft.com/office/drawing/2014/main" id="{A8B4CBBD-EBB6-4334-A319-01922FA9002E}"/>
                </a:ext>
              </a:extLst>
            </p:cNvPr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636;p143">
              <a:extLst>
                <a:ext uri="{FF2B5EF4-FFF2-40B4-BE49-F238E27FC236}">
                  <a16:creationId xmlns:a16="http://schemas.microsoft.com/office/drawing/2014/main" id="{6E7A0D8D-E3B7-46ED-9E0B-3E0A444E0F0A}"/>
                </a:ext>
              </a:extLst>
            </p:cNvPr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637;p143">
              <a:extLst>
                <a:ext uri="{FF2B5EF4-FFF2-40B4-BE49-F238E27FC236}">
                  <a16:creationId xmlns:a16="http://schemas.microsoft.com/office/drawing/2014/main" id="{236B2F70-E494-4E3F-8BA1-FAC91373B5AD}"/>
                </a:ext>
              </a:extLst>
            </p:cNvPr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638;p143">
              <a:extLst>
                <a:ext uri="{FF2B5EF4-FFF2-40B4-BE49-F238E27FC236}">
                  <a16:creationId xmlns:a16="http://schemas.microsoft.com/office/drawing/2014/main" id="{4A17802E-C2C9-4D29-92EB-85FB4DC55703}"/>
                </a:ext>
              </a:extLst>
            </p:cNvPr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639;p143">
              <a:extLst>
                <a:ext uri="{FF2B5EF4-FFF2-40B4-BE49-F238E27FC236}">
                  <a16:creationId xmlns:a16="http://schemas.microsoft.com/office/drawing/2014/main" id="{069BDDD8-BCFE-4A32-9870-BF0248A62E3F}"/>
                </a:ext>
              </a:extLst>
            </p:cNvPr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640;p143">
              <a:extLst>
                <a:ext uri="{FF2B5EF4-FFF2-40B4-BE49-F238E27FC236}">
                  <a16:creationId xmlns:a16="http://schemas.microsoft.com/office/drawing/2014/main" id="{3B886754-203F-4C7D-B14F-EF906495C1C0}"/>
                </a:ext>
              </a:extLst>
            </p:cNvPr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641;p143">
              <a:extLst>
                <a:ext uri="{FF2B5EF4-FFF2-40B4-BE49-F238E27FC236}">
                  <a16:creationId xmlns:a16="http://schemas.microsoft.com/office/drawing/2014/main" id="{0CF9E599-1AA8-4450-AE7D-5408E5A6BF4F}"/>
                </a:ext>
              </a:extLst>
            </p:cNvPr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642;p143">
              <a:extLst>
                <a:ext uri="{FF2B5EF4-FFF2-40B4-BE49-F238E27FC236}">
                  <a16:creationId xmlns:a16="http://schemas.microsoft.com/office/drawing/2014/main" id="{4D793AF3-909A-433A-B035-9A6AA3B1B818}"/>
                </a:ext>
              </a:extLst>
            </p:cNvPr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643;p143">
              <a:extLst>
                <a:ext uri="{FF2B5EF4-FFF2-40B4-BE49-F238E27FC236}">
                  <a16:creationId xmlns:a16="http://schemas.microsoft.com/office/drawing/2014/main" id="{523A893E-7BDD-45BC-8F72-E1EE684F26DD}"/>
                </a:ext>
              </a:extLst>
            </p:cNvPr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644;p143">
              <a:extLst>
                <a:ext uri="{FF2B5EF4-FFF2-40B4-BE49-F238E27FC236}">
                  <a16:creationId xmlns:a16="http://schemas.microsoft.com/office/drawing/2014/main" id="{7F7ABC59-F501-4BD6-9B22-291365FD2E95}"/>
                </a:ext>
              </a:extLst>
            </p:cNvPr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645;p143">
            <a:extLst>
              <a:ext uri="{FF2B5EF4-FFF2-40B4-BE49-F238E27FC236}">
                <a16:creationId xmlns:a16="http://schemas.microsoft.com/office/drawing/2014/main" id="{B5E44EAF-96F7-4513-BCB8-04B1B9D1A228}"/>
              </a:ext>
            </a:extLst>
          </p:cNvPr>
          <p:cNvGrpSpPr/>
          <p:nvPr/>
        </p:nvGrpSpPr>
        <p:grpSpPr>
          <a:xfrm>
            <a:off x="9511772" y="4468613"/>
            <a:ext cx="842700" cy="1638300"/>
            <a:chOff x="7478671" y="1969421"/>
            <a:chExt cx="842700" cy="1638300"/>
          </a:xfrm>
        </p:grpSpPr>
        <p:sp>
          <p:nvSpPr>
            <p:cNvPr id="174" name="Google Shape;1646;p143">
              <a:extLst>
                <a:ext uri="{FF2B5EF4-FFF2-40B4-BE49-F238E27FC236}">
                  <a16:creationId xmlns:a16="http://schemas.microsoft.com/office/drawing/2014/main" id="{80E348BA-C9F2-4813-8B34-A3763DC64B98}"/>
                </a:ext>
              </a:extLst>
            </p:cNvPr>
            <p:cNvSpPr/>
            <p:nvPr/>
          </p:nvSpPr>
          <p:spPr>
            <a:xfrm>
              <a:off x="7478671" y="1969421"/>
              <a:ext cx="842700" cy="1638300"/>
            </a:xfrm>
            <a:prstGeom prst="rect">
              <a:avLst/>
            </a:prstGeom>
            <a:solidFill>
              <a:srgbClr val="73FBA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470"/>
                </a:srgbClr>
              </a:outerShdw>
            </a:effectLst>
          </p:spPr>
          <p:txBody>
            <a:bodyPr spcFirstLastPara="1" wrap="square" lIns="116600" tIns="0" rIns="116600" bIns="583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5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" name="Google Shape;1647;p143">
              <a:extLst>
                <a:ext uri="{FF2B5EF4-FFF2-40B4-BE49-F238E27FC236}">
                  <a16:creationId xmlns:a16="http://schemas.microsoft.com/office/drawing/2014/main" id="{80B14835-1A67-4F16-82DD-D81E9EADB9B6}"/>
                </a:ext>
              </a:extLst>
            </p:cNvPr>
            <p:cNvGrpSpPr/>
            <p:nvPr/>
          </p:nvGrpSpPr>
          <p:grpSpPr>
            <a:xfrm>
              <a:off x="7610282" y="2193160"/>
              <a:ext cx="552418" cy="519116"/>
              <a:chOff x="8131740" y="4009316"/>
              <a:chExt cx="552418" cy="692154"/>
            </a:xfrm>
          </p:grpSpPr>
          <p:grpSp>
            <p:nvGrpSpPr>
              <p:cNvPr id="185" name="Google Shape;1648;p143">
                <a:extLst>
                  <a:ext uri="{FF2B5EF4-FFF2-40B4-BE49-F238E27FC236}">
                    <a16:creationId xmlns:a16="http://schemas.microsoft.com/office/drawing/2014/main" id="{2927CA93-9610-46FE-AA19-3FCDE302B821}"/>
                  </a:ext>
                </a:extLst>
              </p:cNvPr>
              <p:cNvGrpSpPr/>
              <p:nvPr/>
            </p:nvGrpSpPr>
            <p:grpSpPr>
              <a:xfrm>
                <a:off x="8131740" y="4009316"/>
                <a:ext cx="551675" cy="228589"/>
                <a:chOff x="7660968" y="1751777"/>
                <a:chExt cx="1040700" cy="450600"/>
              </a:xfrm>
            </p:grpSpPr>
            <p:sp>
              <p:nvSpPr>
                <p:cNvPr id="190" name="Google Shape;1649;p143">
                  <a:extLst>
                    <a:ext uri="{FF2B5EF4-FFF2-40B4-BE49-F238E27FC236}">
                      <a16:creationId xmlns:a16="http://schemas.microsoft.com/office/drawing/2014/main" id="{C1452E94-0581-42A3-9611-D27712893F92}"/>
                    </a:ext>
                  </a:extLst>
                </p:cNvPr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25"/>
                    <a:buFont typeface="Arial"/>
                    <a:buNone/>
                  </a:pPr>
                  <a:endParaRPr sz="1125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91" name="Google Shape;1650;p143">
                  <a:extLst>
                    <a:ext uri="{FF2B5EF4-FFF2-40B4-BE49-F238E27FC236}">
                      <a16:creationId xmlns:a16="http://schemas.microsoft.com/office/drawing/2014/main" id="{4296EB77-61EC-48F7-8757-74E623EEA9FE}"/>
                    </a:ext>
                  </a:extLst>
                </p:cNvPr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  <p:cxnSp>
              <p:nvCxnSpPr>
                <p:cNvPr id="192" name="Google Shape;1651;p143">
                  <a:extLst>
                    <a:ext uri="{FF2B5EF4-FFF2-40B4-BE49-F238E27FC236}">
                      <a16:creationId xmlns:a16="http://schemas.microsoft.com/office/drawing/2014/main" id="{CC078F37-50B0-4A24-B966-671C65412674}"/>
                    </a:ext>
                  </a:extLst>
                </p:cNvPr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</p:grpSp>
          <p:grpSp>
            <p:nvGrpSpPr>
              <p:cNvPr id="186" name="Google Shape;1652;p143">
                <a:extLst>
                  <a:ext uri="{FF2B5EF4-FFF2-40B4-BE49-F238E27FC236}">
                    <a16:creationId xmlns:a16="http://schemas.microsoft.com/office/drawing/2014/main" id="{20136259-01D8-4F2E-BDF2-2AC72E13899B}"/>
                  </a:ext>
                </a:extLst>
              </p:cNvPr>
              <p:cNvGrpSpPr/>
              <p:nvPr/>
            </p:nvGrpSpPr>
            <p:grpSpPr>
              <a:xfrm>
                <a:off x="8132483" y="4472881"/>
                <a:ext cx="551675" cy="228589"/>
                <a:chOff x="7660968" y="1751777"/>
                <a:chExt cx="1040700" cy="450600"/>
              </a:xfrm>
            </p:grpSpPr>
            <p:sp>
              <p:nvSpPr>
                <p:cNvPr id="187" name="Google Shape;1653;p143">
                  <a:extLst>
                    <a:ext uri="{FF2B5EF4-FFF2-40B4-BE49-F238E27FC236}">
                      <a16:creationId xmlns:a16="http://schemas.microsoft.com/office/drawing/2014/main" id="{5A64A4C9-A006-4263-998B-B0635874DB75}"/>
                    </a:ext>
                  </a:extLst>
                </p:cNvPr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25"/>
                    <a:buFont typeface="Arial"/>
                    <a:buNone/>
                  </a:pPr>
                  <a:endParaRPr sz="1125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8" name="Google Shape;1654;p143">
                  <a:extLst>
                    <a:ext uri="{FF2B5EF4-FFF2-40B4-BE49-F238E27FC236}">
                      <a16:creationId xmlns:a16="http://schemas.microsoft.com/office/drawing/2014/main" id="{22C63333-F58F-4A34-8F19-2DA792B0439A}"/>
                    </a:ext>
                  </a:extLst>
                </p:cNvPr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  <p:cxnSp>
              <p:nvCxnSpPr>
                <p:cNvPr id="189" name="Google Shape;1655;p143">
                  <a:extLst>
                    <a:ext uri="{FF2B5EF4-FFF2-40B4-BE49-F238E27FC236}">
                      <a16:creationId xmlns:a16="http://schemas.microsoft.com/office/drawing/2014/main" id="{7EB33389-B37C-42F3-A0BE-ADF0F04D17C8}"/>
                    </a:ext>
                  </a:extLst>
                </p:cNvPr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</p:grpSp>
        </p:grpSp>
        <p:grpSp>
          <p:nvGrpSpPr>
            <p:cNvPr id="176" name="Google Shape;1656;p143">
              <a:extLst>
                <a:ext uri="{FF2B5EF4-FFF2-40B4-BE49-F238E27FC236}">
                  <a16:creationId xmlns:a16="http://schemas.microsoft.com/office/drawing/2014/main" id="{165531E0-0B28-4021-9B2A-A2C7376F2F61}"/>
                </a:ext>
              </a:extLst>
            </p:cNvPr>
            <p:cNvGrpSpPr/>
            <p:nvPr/>
          </p:nvGrpSpPr>
          <p:grpSpPr>
            <a:xfrm>
              <a:off x="7611025" y="2888734"/>
              <a:ext cx="552418" cy="519116"/>
              <a:chOff x="8131740" y="4009316"/>
              <a:chExt cx="552418" cy="692154"/>
            </a:xfrm>
          </p:grpSpPr>
          <p:grpSp>
            <p:nvGrpSpPr>
              <p:cNvPr id="177" name="Google Shape;1657;p143">
                <a:extLst>
                  <a:ext uri="{FF2B5EF4-FFF2-40B4-BE49-F238E27FC236}">
                    <a16:creationId xmlns:a16="http://schemas.microsoft.com/office/drawing/2014/main" id="{EA6F26DB-D1FF-4F39-AF0A-49510434E1FD}"/>
                  </a:ext>
                </a:extLst>
              </p:cNvPr>
              <p:cNvGrpSpPr/>
              <p:nvPr/>
            </p:nvGrpSpPr>
            <p:grpSpPr>
              <a:xfrm>
                <a:off x="8131740" y="4009316"/>
                <a:ext cx="551675" cy="228589"/>
                <a:chOff x="7660968" y="1751777"/>
                <a:chExt cx="1040700" cy="450600"/>
              </a:xfrm>
            </p:grpSpPr>
            <p:sp>
              <p:nvSpPr>
                <p:cNvPr id="182" name="Google Shape;1658;p143">
                  <a:extLst>
                    <a:ext uri="{FF2B5EF4-FFF2-40B4-BE49-F238E27FC236}">
                      <a16:creationId xmlns:a16="http://schemas.microsoft.com/office/drawing/2014/main" id="{200240D4-2683-4128-AEE5-52FB4BFA7F2F}"/>
                    </a:ext>
                  </a:extLst>
                </p:cNvPr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25"/>
                    <a:buFont typeface="Arial"/>
                    <a:buNone/>
                  </a:pPr>
                  <a:endParaRPr sz="1125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3" name="Google Shape;1659;p143">
                  <a:extLst>
                    <a:ext uri="{FF2B5EF4-FFF2-40B4-BE49-F238E27FC236}">
                      <a16:creationId xmlns:a16="http://schemas.microsoft.com/office/drawing/2014/main" id="{4E8E358D-A995-490F-AD31-7FCB786DF997}"/>
                    </a:ext>
                  </a:extLst>
                </p:cNvPr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  <p:cxnSp>
              <p:nvCxnSpPr>
                <p:cNvPr id="184" name="Google Shape;1660;p143">
                  <a:extLst>
                    <a:ext uri="{FF2B5EF4-FFF2-40B4-BE49-F238E27FC236}">
                      <a16:creationId xmlns:a16="http://schemas.microsoft.com/office/drawing/2014/main" id="{1B5E7CD5-2802-42E2-B69C-4B94D8F2BE5A}"/>
                    </a:ext>
                  </a:extLst>
                </p:cNvPr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</p:grpSp>
          <p:grpSp>
            <p:nvGrpSpPr>
              <p:cNvPr id="178" name="Google Shape;1661;p143">
                <a:extLst>
                  <a:ext uri="{FF2B5EF4-FFF2-40B4-BE49-F238E27FC236}">
                    <a16:creationId xmlns:a16="http://schemas.microsoft.com/office/drawing/2014/main" id="{522ADD35-AD0D-492B-8FDF-17D946A215D5}"/>
                  </a:ext>
                </a:extLst>
              </p:cNvPr>
              <p:cNvGrpSpPr/>
              <p:nvPr/>
            </p:nvGrpSpPr>
            <p:grpSpPr>
              <a:xfrm>
                <a:off x="8132483" y="4472881"/>
                <a:ext cx="551675" cy="228589"/>
                <a:chOff x="7660968" y="1751777"/>
                <a:chExt cx="1040700" cy="450600"/>
              </a:xfrm>
            </p:grpSpPr>
            <p:sp>
              <p:nvSpPr>
                <p:cNvPr id="179" name="Google Shape;1662;p143">
                  <a:extLst>
                    <a:ext uri="{FF2B5EF4-FFF2-40B4-BE49-F238E27FC236}">
                      <a16:creationId xmlns:a16="http://schemas.microsoft.com/office/drawing/2014/main" id="{2A101B77-989A-49B2-96FE-C2837CFDA0FE}"/>
                    </a:ext>
                  </a:extLst>
                </p:cNvPr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25"/>
                    <a:buFont typeface="Arial"/>
                    <a:buNone/>
                  </a:pPr>
                  <a:endParaRPr sz="1125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0" name="Google Shape;1663;p143">
                  <a:extLst>
                    <a:ext uri="{FF2B5EF4-FFF2-40B4-BE49-F238E27FC236}">
                      <a16:creationId xmlns:a16="http://schemas.microsoft.com/office/drawing/2014/main" id="{7B0E04A8-28B6-4CE7-B4A5-52F4756E9973}"/>
                    </a:ext>
                  </a:extLst>
                </p:cNvPr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  <p:cxnSp>
              <p:nvCxnSpPr>
                <p:cNvPr id="181" name="Google Shape;1664;p143">
                  <a:extLst>
                    <a:ext uri="{FF2B5EF4-FFF2-40B4-BE49-F238E27FC236}">
                      <a16:creationId xmlns:a16="http://schemas.microsoft.com/office/drawing/2014/main" id="{618B666A-30BD-4639-84C6-BE86A0310CBA}"/>
                    </a:ext>
                  </a:extLst>
                </p:cNvPr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</p:grpSp>
        </p:grpSp>
      </p:grpSp>
      <p:cxnSp>
        <p:nvCxnSpPr>
          <p:cNvPr id="149" name="Google Shape;1665;p143">
            <a:extLst>
              <a:ext uri="{FF2B5EF4-FFF2-40B4-BE49-F238E27FC236}">
                <a16:creationId xmlns:a16="http://schemas.microsoft.com/office/drawing/2014/main" id="{654C7018-9E21-4576-8712-4CD6E1F38B5C}"/>
              </a:ext>
            </a:extLst>
          </p:cNvPr>
          <p:cNvCxnSpPr>
            <a:endCxn id="270" idx="1"/>
          </p:cNvCxnSpPr>
          <p:nvPr/>
        </p:nvCxnSpPr>
        <p:spPr>
          <a:xfrm rot="10800000" flipH="1">
            <a:off x="3361200" y="5257375"/>
            <a:ext cx="348300" cy="9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50" name="Google Shape;1666;p143">
            <a:extLst>
              <a:ext uri="{FF2B5EF4-FFF2-40B4-BE49-F238E27FC236}">
                <a16:creationId xmlns:a16="http://schemas.microsoft.com/office/drawing/2014/main" id="{96AD2562-EDC5-4BD2-A917-898FDAF342C4}"/>
              </a:ext>
            </a:extLst>
          </p:cNvPr>
          <p:cNvCxnSpPr>
            <a:stCxn id="268" idx="3"/>
            <a:endCxn id="266" idx="1"/>
          </p:cNvCxnSpPr>
          <p:nvPr/>
        </p:nvCxnSpPr>
        <p:spPr>
          <a:xfrm>
            <a:off x="6297600" y="5262656"/>
            <a:ext cx="326100" cy="6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51" name="Google Shape;1667;p143">
            <a:extLst>
              <a:ext uri="{FF2B5EF4-FFF2-40B4-BE49-F238E27FC236}">
                <a16:creationId xmlns:a16="http://schemas.microsoft.com/office/drawing/2014/main" id="{BE483C15-FE29-4704-9731-6C7B64D436CD}"/>
              </a:ext>
            </a:extLst>
          </p:cNvPr>
          <p:cNvCxnSpPr>
            <a:stCxn id="265" idx="3"/>
            <a:endCxn id="264" idx="1"/>
          </p:cNvCxnSpPr>
          <p:nvPr/>
        </p:nvCxnSpPr>
        <p:spPr>
          <a:xfrm>
            <a:off x="7748238" y="5277472"/>
            <a:ext cx="304800" cy="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52" name="Google Shape;1668;p143">
            <a:extLst>
              <a:ext uri="{FF2B5EF4-FFF2-40B4-BE49-F238E27FC236}">
                <a16:creationId xmlns:a16="http://schemas.microsoft.com/office/drawing/2014/main" id="{A5684423-DC5F-4A7A-83C2-6447E37D8301}"/>
              </a:ext>
            </a:extLst>
          </p:cNvPr>
          <p:cNvCxnSpPr>
            <a:stCxn id="264" idx="3"/>
            <a:endCxn id="174" idx="1"/>
          </p:cNvCxnSpPr>
          <p:nvPr/>
        </p:nvCxnSpPr>
        <p:spPr>
          <a:xfrm>
            <a:off x="9177300" y="5277815"/>
            <a:ext cx="334500" cy="9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53" name="Google Shape;1669;p143">
            <a:extLst>
              <a:ext uri="{FF2B5EF4-FFF2-40B4-BE49-F238E27FC236}">
                <a16:creationId xmlns:a16="http://schemas.microsoft.com/office/drawing/2014/main" id="{B7B855E2-96E7-4384-8DFE-F14915105FD0}"/>
              </a:ext>
            </a:extLst>
          </p:cNvPr>
          <p:cNvCxnSpPr>
            <a:stCxn id="269" idx="3"/>
            <a:endCxn id="268" idx="1"/>
          </p:cNvCxnSpPr>
          <p:nvPr/>
        </p:nvCxnSpPr>
        <p:spPr>
          <a:xfrm rot="10800000" flipH="1">
            <a:off x="4833980" y="5262692"/>
            <a:ext cx="339300" cy="3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  <p:sp>
        <p:nvSpPr>
          <p:cNvPr id="154" name="Google Shape;1670;p143">
            <a:extLst>
              <a:ext uri="{FF2B5EF4-FFF2-40B4-BE49-F238E27FC236}">
                <a16:creationId xmlns:a16="http://schemas.microsoft.com/office/drawing/2014/main" id="{B5F160A6-41A9-4462-BD0C-90D89C39755C}"/>
              </a:ext>
            </a:extLst>
          </p:cNvPr>
          <p:cNvSpPr txBox="1"/>
          <p:nvPr/>
        </p:nvSpPr>
        <p:spPr>
          <a:xfrm>
            <a:off x="251926" y="4451841"/>
            <a:ext cx="181925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Programmable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Parser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CN" altLang="en-US" sz="1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自定义字段</a:t>
            </a:r>
            <a:endParaRPr sz="14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671;p143">
            <a:extLst>
              <a:ext uri="{FF2B5EF4-FFF2-40B4-BE49-F238E27FC236}">
                <a16:creationId xmlns:a16="http://schemas.microsoft.com/office/drawing/2014/main" id="{51E1229F-25E3-4972-AA31-B5CDB4219968}"/>
              </a:ext>
            </a:extLst>
          </p:cNvPr>
          <p:cNvGrpSpPr/>
          <p:nvPr/>
        </p:nvGrpSpPr>
        <p:grpSpPr>
          <a:xfrm>
            <a:off x="2638675" y="4458323"/>
            <a:ext cx="722700" cy="1616700"/>
            <a:chOff x="663977" y="2864081"/>
            <a:chExt cx="722700" cy="1616700"/>
          </a:xfrm>
        </p:grpSpPr>
        <p:sp>
          <p:nvSpPr>
            <p:cNvPr id="162" name="Google Shape;1672;p143">
              <a:extLst>
                <a:ext uri="{FF2B5EF4-FFF2-40B4-BE49-F238E27FC236}">
                  <a16:creationId xmlns:a16="http://schemas.microsoft.com/office/drawing/2014/main" id="{529AF5F8-40CB-4122-8DFD-5DDFA0C5138E}"/>
                </a:ext>
              </a:extLst>
            </p:cNvPr>
            <p:cNvSpPr/>
            <p:nvPr/>
          </p:nvSpPr>
          <p:spPr>
            <a:xfrm>
              <a:off x="663977" y="2864081"/>
              <a:ext cx="722700" cy="1616700"/>
            </a:xfrm>
            <a:prstGeom prst="rect">
              <a:avLst/>
            </a:prstGeom>
            <a:solidFill>
              <a:srgbClr val="FBD4B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470"/>
                </a:srgbClr>
              </a:outerShdw>
            </a:effectLst>
          </p:spPr>
          <p:txBody>
            <a:bodyPr spcFirstLastPara="1" wrap="square" lIns="116600" tIns="0" rIns="116600" bIns="583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5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73;p143">
              <a:extLst>
                <a:ext uri="{FF2B5EF4-FFF2-40B4-BE49-F238E27FC236}">
                  <a16:creationId xmlns:a16="http://schemas.microsoft.com/office/drawing/2014/main" id="{CC47FA2D-04DB-42D9-9171-129A2FE8BB75}"/>
                </a:ext>
              </a:extLst>
            </p:cNvPr>
            <p:cNvSpPr/>
            <p:nvPr/>
          </p:nvSpPr>
          <p:spPr>
            <a:xfrm>
              <a:off x="734117" y="3021306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74;p143">
              <a:extLst>
                <a:ext uri="{FF2B5EF4-FFF2-40B4-BE49-F238E27FC236}">
                  <a16:creationId xmlns:a16="http://schemas.microsoft.com/office/drawing/2014/main" id="{AD13854C-2936-4D3A-9302-BAAB6DE06A2E}"/>
                </a:ext>
              </a:extLst>
            </p:cNvPr>
            <p:cNvSpPr/>
            <p:nvPr/>
          </p:nvSpPr>
          <p:spPr>
            <a:xfrm>
              <a:off x="754672" y="3497104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75;p143">
              <a:extLst>
                <a:ext uri="{FF2B5EF4-FFF2-40B4-BE49-F238E27FC236}">
                  <a16:creationId xmlns:a16="http://schemas.microsoft.com/office/drawing/2014/main" id="{0F89DDB4-BE19-4A16-95AA-08BD028F972C}"/>
                </a:ext>
              </a:extLst>
            </p:cNvPr>
            <p:cNvSpPr/>
            <p:nvPr/>
          </p:nvSpPr>
          <p:spPr>
            <a:xfrm>
              <a:off x="1039956" y="3305169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76;p143">
              <a:extLst>
                <a:ext uri="{FF2B5EF4-FFF2-40B4-BE49-F238E27FC236}">
                  <a16:creationId xmlns:a16="http://schemas.microsoft.com/office/drawing/2014/main" id="{1ABE4EEF-93BC-4765-9A2C-340C05C7D239}"/>
                </a:ext>
              </a:extLst>
            </p:cNvPr>
            <p:cNvSpPr/>
            <p:nvPr/>
          </p:nvSpPr>
          <p:spPr>
            <a:xfrm>
              <a:off x="737477" y="3882924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7;p143">
              <a:extLst>
                <a:ext uri="{FF2B5EF4-FFF2-40B4-BE49-F238E27FC236}">
                  <a16:creationId xmlns:a16="http://schemas.microsoft.com/office/drawing/2014/main" id="{9AB31693-0141-4782-8793-D8DF378DBEE3}"/>
                </a:ext>
              </a:extLst>
            </p:cNvPr>
            <p:cNvSpPr/>
            <p:nvPr/>
          </p:nvSpPr>
          <p:spPr>
            <a:xfrm>
              <a:off x="1066044" y="4103540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8" name="Google Shape;1678;p143">
              <a:extLst>
                <a:ext uri="{FF2B5EF4-FFF2-40B4-BE49-F238E27FC236}">
                  <a16:creationId xmlns:a16="http://schemas.microsoft.com/office/drawing/2014/main" id="{EC04A385-EA4D-492A-AA33-9831C080848B}"/>
                </a:ext>
              </a:extLst>
            </p:cNvPr>
            <p:cNvCxnSpPr>
              <a:stCxn id="163" idx="0"/>
              <a:endCxn id="165" idx="0"/>
            </p:cNvCxnSpPr>
            <p:nvPr/>
          </p:nvCxnSpPr>
          <p:spPr>
            <a:xfrm rot="-5400000" flipH="1">
              <a:off x="859367" y="3010356"/>
              <a:ext cx="283800" cy="305700"/>
            </a:xfrm>
            <a:prstGeom prst="curvedConnector3">
              <a:avLst>
                <a:gd name="adj1" fmla="val -31345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69" name="Google Shape;1679;p143">
              <a:extLst>
                <a:ext uri="{FF2B5EF4-FFF2-40B4-BE49-F238E27FC236}">
                  <a16:creationId xmlns:a16="http://schemas.microsoft.com/office/drawing/2014/main" id="{6890A105-3E34-4BAF-9041-FA3CD4CE428E}"/>
                </a:ext>
              </a:extLst>
            </p:cNvPr>
            <p:cNvCxnSpPr>
              <a:stCxn id="163" idx="4"/>
              <a:endCxn id="164" idx="0"/>
            </p:cNvCxnSpPr>
            <p:nvPr/>
          </p:nvCxnSpPr>
          <p:spPr>
            <a:xfrm rot="-5400000" flipH="1">
              <a:off x="738617" y="3366606"/>
              <a:ext cx="240300" cy="20700"/>
            </a:xfrm>
            <a:prstGeom prst="curvedConnector3">
              <a:avLst>
                <a:gd name="adj1" fmla="val 32643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70" name="Google Shape;1680;p143">
              <a:extLst>
                <a:ext uri="{FF2B5EF4-FFF2-40B4-BE49-F238E27FC236}">
                  <a16:creationId xmlns:a16="http://schemas.microsoft.com/office/drawing/2014/main" id="{E802DB02-F9BA-4DB0-B423-5F45E0DAC214}"/>
                </a:ext>
              </a:extLst>
            </p:cNvPr>
            <p:cNvCxnSpPr>
              <a:stCxn id="165" idx="4"/>
              <a:endCxn id="165" idx="6"/>
            </p:cNvCxnSpPr>
            <p:nvPr/>
          </p:nvCxnSpPr>
          <p:spPr>
            <a:xfrm rot="-5400000">
              <a:off x="1152456" y="3424569"/>
              <a:ext cx="117900" cy="114300"/>
            </a:xfrm>
            <a:prstGeom prst="curvedConnector4">
              <a:avLst>
                <a:gd name="adj1" fmla="val -139018"/>
                <a:gd name="adj2" fmla="val 174973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71" name="Google Shape;1681;p143">
              <a:extLst>
                <a:ext uri="{FF2B5EF4-FFF2-40B4-BE49-F238E27FC236}">
                  <a16:creationId xmlns:a16="http://schemas.microsoft.com/office/drawing/2014/main" id="{8F345272-A5A0-4B61-9031-118E69271EC9}"/>
                </a:ext>
              </a:extLst>
            </p:cNvPr>
            <p:cNvCxnSpPr>
              <a:stCxn id="165" idx="3"/>
              <a:endCxn id="166" idx="6"/>
            </p:cNvCxnSpPr>
            <p:nvPr/>
          </p:nvCxnSpPr>
          <p:spPr>
            <a:xfrm rot="5400000">
              <a:off x="772534" y="3699681"/>
              <a:ext cx="494400" cy="107400"/>
            </a:xfrm>
            <a:prstGeom prst="curvedConnector2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72" name="Google Shape;1682;p143">
              <a:extLst>
                <a:ext uri="{FF2B5EF4-FFF2-40B4-BE49-F238E27FC236}">
                  <a16:creationId xmlns:a16="http://schemas.microsoft.com/office/drawing/2014/main" id="{BEA39B24-7AD6-4D04-9F69-A20BDAF63A82}"/>
                </a:ext>
              </a:extLst>
            </p:cNvPr>
            <p:cNvCxnSpPr>
              <a:stCxn id="164" idx="6"/>
              <a:endCxn id="167" idx="0"/>
            </p:cNvCxnSpPr>
            <p:nvPr/>
          </p:nvCxnSpPr>
          <p:spPr>
            <a:xfrm>
              <a:off x="983272" y="3614854"/>
              <a:ext cx="197100" cy="488700"/>
            </a:xfrm>
            <a:prstGeom prst="curvedConnector2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73" name="Google Shape;1683;p143">
              <a:extLst>
                <a:ext uri="{FF2B5EF4-FFF2-40B4-BE49-F238E27FC236}">
                  <a16:creationId xmlns:a16="http://schemas.microsoft.com/office/drawing/2014/main" id="{5FA532D9-E356-4D71-9B85-A7BC58555AC6}"/>
                </a:ext>
              </a:extLst>
            </p:cNvPr>
            <p:cNvCxnSpPr>
              <a:stCxn id="167" idx="4"/>
              <a:endCxn id="166" idx="4"/>
            </p:cNvCxnSpPr>
            <p:nvPr/>
          </p:nvCxnSpPr>
          <p:spPr>
            <a:xfrm rot="5400000" flipH="1">
              <a:off x="905844" y="4064540"/>
              <a:ext cx="220500" cy="328500"/>
            </a:xfrm>
            <a:prstGeom prst="curvedConnector3">
              <a:avLst>
                <a:gd name="adj1" fmla="val -21885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sp>
        <p:nvSpPr>
          <p:cNvPr id="156" name="Google Shape;1684;p143">
            <a:extLst>
              <a:ext uri="{FF2B5EF4-FFF2-40B4-BE49-F238E27FC236}">
                <a16:creationId xmlns:a16="http://schemas.microsoft.com/office/drawing/2014/main" id="{CA4D1722-B5AD-4ED0-81D3-0A12363DEBD4}"/>
              </a:ext>
            </a:extLst>
          </p:cNvPr>
          <p:cNvSpPr txBox="1"/>
          <p:nvPr/>
        </p:nvSpPr>
        <p:spPr>
          <a:xfrm>
            <a:off x="10321923" y="3536420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Programmable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Deparser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685;p143">
            <a:extLst>
              <a:ext uri="{FF2B5EF4-FFF2-40B4-BE49-F238E27FC236}">
                <a16:creationId xmlns:a16="http://schemas.microsoft.com/office/drawing/2014/main" id="{50151E74-9D78-4C54-B1CE-05326A8F159E}"/>
              </a:ext>
            </a:extLst>
          </p:cNvPr>
          <p:cNvSpPr/>
          <p:nvPr/>
        </p:nvSpPr>
        <p:spPr>
          <a:xfrm rot="5400000">
            <a:off x="6336545" y="1550844"/>
            <a:ext cx="213600" cy="5467800"/>
          </a:xfrm>
          <a:prstGeom prst="leftBrace">
            <a:avLst>
              <a:gd name="adj1" fmla="val 43551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686;p143">
            <a:extLst>
              <a:ext uri="{FF2B5EF4-FFF2-40B4-BE49-F238E27FC236}">
                <a16:creationId xmlns:a16="http://schemas.microsoft.com/office/drawing/2014/main" id="{AB26A23A-B481-43E2-931F-F76F409074D1}"/>
              </a:ext>
            </a:extLst>
          </p:cNvPr>
          <p:cNvSpPr txBox="1"/>
          <p:nvPr/>
        </p:nvSpPr>
        <p:spPr>
          <a:xfrm>
            <a:off x="5266853" y="3818710"/>
            <a:ext cx="358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Programmable Match-Action Pipeline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687;p143">
            <a:extLst>
              <a:ext uri="{FF2B5EF4-FFF2-40B4-BE49-F238E27FC236}">
                <a16:creationId xmlns:a16="http://schemas.microsoft.com/office/drawing/2014/main" id="{74507CF8-513E-493E-A18B-28EFA6D75E4A}"/>
              </a:ext>
            </a:extLst>
          </p:cNvPr>
          <p:cNvSpPr/>
          <p:nvPr/>
        </p:nvSpPr>
        <p:spPr>
          <a:xfrm>
            <a:off x="904533" y="3725049"/>
            <a:ext cx="1849200" cy="670200"/>
          </a:xfrm>
          <a:prstGeom prst="wedgeRoundRectCallout">
            <a:avLst>
              <a:gd name="adj1" fmla="val 55668"/>
              <a:gd name="adj2" fmla="val 61427"/>
              <a:gd name="adj3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"/>
              <a:buFont typeface="Arial"/>
              <a:buNone/>
            </a:pPr>
            <a:r>
              <a:rPr lang="en-US" sz="9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declares the headers that should be recognized and their order in the packet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88;p143">
            <a:extLst>
              <a:ext uri="{FF2B5EF4-FFF2-40B4-BE49-F238E27FC236}">
                <a16:creationId xmlns:a16="http://schemas.microsoft.com/office/drawing/2014/main" id="{BC28A6F2-0418-4CC7-B835-27AF61DD0136}"/>
              </a:ext>
            </a:extLst>
          </p:cNvPr>
          <p:cNvSpPr/>
          <p:nvPr/>
        </p:nvSpPr>
        <p:spPr>
          <a:xfrm>
            <a:off x="3886200" y="3445153"/>
            <a:ext cx="1849200" cy="643500"/>
          </a:xfrm>
          <a:prstGeom prst="wedgeRoundRectCallout">
            <a:avLst>
              <a:gd name="adj1" fmla="val 76437"/>
              <a:gd name="adj2" fmla="val 85158"/>
              <a:gd name="adj3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"/>
              <a:buFont typeface="Arial"/>
              <a:buNone/>
            </a:pPr>
            <a:r>
              <a:rPr lang="en-US" sz="1125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defines the tables and the exact processing algorithm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89;p143">
            <a:extLst>
              <a:ext uri="{FF2B5EF4-FFF2-40B4-BE49-F238E27FC236}">
                <a16:creationId xmlns:a16="http://schemas.microsoft.com/office/drawing/2014/main" id="{50BAE488-4F65-4F06-8DB9-35592AEA8B84}"/>
              </a:ext>
            </a:extLst>
          </p:cNvPr>
          <p:cNvSpPr/>
          <p:nvPr/>
        </p:nvSpPr>
        <p:spPr>
          <a:xfrm>
            <a:off x="8499229" y="3440133"/>
            <a:ext cx="1849200" cy="643500"/>
          </a:xfrm>
          <a:prstGeom prst="wedgeRoundRectCallout">
            <a:avLst>
              <a:gd name="adj1" fmla="val 8719"/>
              <a:gd name="adj2" fmla="val 104057"/>
              <a:gd name="adj3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"/>
              <a:buFont typeface="Arial"/>
              <a:buNone/>
            </a:pPr>
            <a:r>
              <a:rPr lang="en-US" sz="1125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declares how the output packet will look on the wire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1670;p143">
            <a:extLst>
              <a:ext uri="{FF2B5EF4-FFF2-40B4-BE49-F238E27FC236}">
                <a16:creationId xmlns:a16="http://schemas.microsoft.com/office/drawing/2014/main" id="{69668F05-E1BC-4344-AA40-C285DF39737C}"/>
              </a:ext>
            </a:extLst>
          </p:cNvPr>
          <p:cNvSpPr txBox="1"/>
          <p:nvPr/>
        </p:nvSpPr>
        <p:spPr>
          <a:xfrm>
            <a:off x="6376500" y="4009584"/>
            <a:ext cx="200307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zh-CN" altLang="en-US" sz="1200" dirty="0">
                <a:solidFill>
                  <a:srgbClr val="0070C0"/>
                </a:solidFill>
              </a:rPr>
              <a:t>支持常见运算，内存访问</a:t>
            </a:r>
            <a:endParaRPr sz="1400" b="0" i="0" u="none" strike="noStrike" cap="none" dirty="0">
              <a:solidFill>
                <a:srgbClr val="0070C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4657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FAEB4-3C5A-4CE4-8796-88C41FC6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其他新型硬件：可编程交换机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08C8D9-623A-44C2-8AE4-C00F5F3E43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C790A8-B226-493D-8FFA-AE248899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600"/>
            <a:ext cx="3659551" cy="46021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111F15-7662-4A7D-A3E9-0F617D8A3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143000"/>
            <a:ext cx="3470318" cy="52861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E92E59-C4F1-40D3-9608-0B74E794B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958" y="1188838"/>
            <a:ext cx="3603812" cy="5105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8501AF-23C5-41D6-81C2-24ED6CC9691F}"/>
              </a:ext>
            </a:extLst>
          </p:cNvPr>
          <p:cNvSpPr txBox="1"/>
          <p:nvPr/>
        </p:nvSpPr>
        <p:spPr>
          <a:xfrm>
            <a:off x="106923" y="118883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应用：网络状态感知监测、网络优化控制</a:t>
            </a:r>
          </a:p>
        </p:txBody>
      </p:sp>
    </p:spTree>
    <p:extLst>
      <p:ext uri="{BB962C8B-B14F-4D97-AF65-F5344CB8AC3E}">
        <p14:creationId xmlns:p14="http://schemas.microsoft.com/office/powerpoint/2010/main" val="4290842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B406E8-B12D-4B3A-8114-25E95768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1219200"/>
            <a:ext cx="3550709" cy="51677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3FAEB4-3C5A-4CE4-8796-88C41FC6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其他新型硬件：可编程交换机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08C8D9-623A-44C2-8AE4-C00F5F3E43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8501AF-23C5-41D6-81C2-24ED6CC9691F}"/>
              </a:ext>
            </a:extLst>
          </p:cNvPr>
          <p:cNvSpPr txBox="1"/>
          <p:nvPr/>
        </p:nvSpPr>
        <p:spPr>
          <a:xfrm>
            <a:off x="1143000" y="1905000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应用：应用层计算、存储任务卸载到交换机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7F741C-E253-4FBB-9C25-0E3D999D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1101"/>
            <a:ext cx="5019675" cy="33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48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F78E2-D7FE-4A46-897B-45D8E6D4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其他新型硬件：智能网卡 </a:t>
            </a:r>
            <a:r>
              <a:rPr lang="en-US" altLang="zh-CN" dirty="0"/>
              <a:t>&amp; DPU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485C52-DFEA-42F6-B220-7D8F61773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zh-CN" altLang="en-US" dirty="0"/>
              <a:t>可编程”的网卡：相比于可编程交换机，离</a:t>
            </a:r>
            <a:r>
              <a:rPr lang="en-US" altLang="zh-CN" dirty="0"/>
              <a:t>CPU/</a:t>
            </a:r>
            <a:r>
              <a:rPr lang="zh-CN" altLang="en-US" dirty="0"/>
              <a:t>内存更近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52EC7F-1C6F-46B4-8FF1-63F192C1B5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4A3474-B2A0-4671-8603-113C17003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3600"/>
            <a:ext cx="7772400" cy="42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851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33269-9D64-484C-BD58-00D9644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DE99-6E49-4F78-9784-328778CD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数据中心网络</a:t>
            </a:r>
            <a:endParaRPr lang="en-US" altLang="zh-CN" dirty="0"/>
          </a:p>
          <a:p>
            <a:r>
              <a:rPr lang="zh-CN" altLang="en-US" dirty="0"/>
              <a:t>新型网络软件系统</a:t>
            </a:r>
            <a:endParaRPr lang="en-US" altLang="zh-CN" dirty="0"/>
          </a:p>
          <a:p>
            <a:r>
              <a:rPr lang="zh-CN" altLang="en-US" dirty="0"/>
              <a:t>新型网络硬件系统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课程总结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6AE94-455D-42CD-BA8D-E31972020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993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3A156-EB4C-412C-AC84-69CBFD95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用户态</a:t>
            </a:r>
            <a:r>
              <a:rPr lang="en-US" altLang="zh-CN" dirty="0"/>
              <a:t>I/O</a:t>
            </a:r>
            <a:r>
              <a:rPr lang="zh-CN" altLang="en-US" dirty="0"/>
              <a:t>与</a:t>
            </a:r>
            <a:r>
              <a:rPr lang="en-US" altLang="zh-CN" dirty="0"/>
              <a:t>RDMA</a:t>
            </a:r>
            <a:r>
              <a:rPr lang="zh-CN" altLang="en-US" dirty="0"/>
              <a:t>的演进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6EDD6E-C9E5-40B9-8C1D-D0FF83AA2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B651F4-A562-43C5-98EF-D70E81F5E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320" y="1524000"/>
            <a:ext cx="7595360" cy="46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69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726DD-0E5A-44C8-B78E-FFF77F49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未来的计算机网络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4F8E94-62C5-42D9-9BF9-A2C6BD0B2C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3D8155-A6E8-42A2-8886-EE3A1CD686E5}"/>
              </a:ext>
            </a:extLst>
          </p:cNvPr>
          <p:cNvSpPr/>
          <p:nvPr/>
        </p:nvSpPr>
        <p:spPr bwMode="auto">
          <a:xfrm>
            <a:off x="2594113" y="4963952"/>
            <a:ext cx="7629627" cy="9965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网络数据平面（传输）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424FDE17-6468-4A2B-AEE3-BA9423768195}"/>
              </a:ext>
            </a:extLst>
          </p:cNvPr>
          <p:cNvSpPr/>
          <p:nvPr/>
        </p:nvSpPr>
        <p:spPr bwMode="auto">
          <a:xfrm>
            <a:off x="2492921" y="5400683"/>
            <a:ext cx="7904073" cy="4770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ACB1A5-906D-4EE4-9EE1-44F7AEF9F429}"/>
              </a:ext>
            </a:extLst>
          </p:cNvPr>
          <p:cNvSpPr/>
          <p:nvPr/>
        </p:nvSpPr>
        <p:spPr bwMode="auto">
          <a:xfrm>
            <a:off x="2594113" y="2354184"/>
            <a:ext cx="7629627" cy="86699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网络控制平面（决策）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71AAA6A7-6B07-4960-BEF4-D79B7C526C13}"/>
              </a:ext>
            </a:extLst>
          </p:cNvPr>
          <p:cNvSpPr/>
          <p:nvPr/>
        </p:nvSpPr>
        <p:spPr bwMode="auto">
          <a:xfrm>
            <a:off x="2492921" y="2708834"/>
            <a:ext cx="7904073" cy="4770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8C2A35-89D8-4F4E-BBDA-5BE41EFA467C}"/>
              </a:ext>
            </a:extLst>
          </p:cNvPr>
          <p:cNvSpPr/>
          <p:nvPr/>
        </p:nvSpPr>
        <p:spPr>
          <a:xfrm>
            <a:off x="1610453" y="2775114"/>
            <a:ext cx="7010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网络</a:t>
            </a:r>
            <a:endParaRPr lang="en-US" altLang="zh-CN" sz="2800" dirty="0"/>
          </a:p>
          <a:p>
            <a:r>
              <a:rPr lang="zh-CN" altLang="en-US" sz="2800" dirty="0"/>
              <a:t>体系</a:t>
            </a:r>
            <a:endParaRPr lang="en-US" altLang="zh-CN" sz="2800" dirty="0"/>
          </a:p>
          <a:p>
            <a:r>
              <a:rPr lang="zh-CN" altLang="en-US" sz="2800" dirty="0"/>
              <a:t>结构</a:t>
            </a:r>
            <a:endParaRPr lang="en-US" altLang="zh-CN" sz="2800" dirty="0"/>
          </a:p>
        </p:txBody>
      </p:sp>
      <p:sp>
        <p:nvSpPr>
          <p:cNvPr id="10" name="TextBox 99">
            <a:extLst>
              <a:ext uri="{FF2B5EF4-FFF2-40B4-BE49-F238E27FC236}">
                <a16:creationId xmlns:a16="http://schemas.microsoft.com/office/drawing/2014/main" id="{284C84D4-2727-4B91-A24C-10894D0CA33A}"/>
              </a:ext>
            </a:extLst>
          </p:cNvPr>
          <p:cNvSpPr txBox="1"/>
          <p:nvPr/>
        </p:nvSpPr>
        <p:spPr>
          <a:xfrm>
            <a:off x="2594113" y="1678909"/>
            <a:ext cx="25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历史</a:t>
            </a:r>
            <a:endParaRPr lang="en-US" sz="2800" b="1" dirty="0"/>
          </a:p>
        </p:txBody>
      </p:sp>
      <p:sp>
        <p:nvSpPr>
          <p:cNvPr id="11" name="TextBox 99">
            <a:extLst>
              <a:ext uri="{FF2B5EF4-FFF2-40B4-BE49-F238E27FC236}">
                <a16:creationId xmlns:a16="http://schemas.microsoft.com/office/drawing/2014/main" id="{646F4072-8578-48C4-8B7F-A2DB9E0BAB32}"/>
              </a:ext>
            </a:extLst>
          </p:cNvPr>
          <p:cNvSpPr txBox="1"/>
          <p:nvPr/>
        </p:nvSpPr>
        <p:spPr>
          <a:xfrm>
            <a:off x="7714281" y="1672934"/>
            <a:ext cx="25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未来</a:t>
            </a:r>
            <a:endParaRPr lang="en-US" sz="2800" b="1" dirty="0"/>
          </a:p>
        </p:txBody>
      </p:sp>
      <p:sp>
        <p:nvSpPr>
          <p:cNvPr id="12" name="TextBox 99">
            <a:extLst>
              <a:ext uri="{FF2B5EF4-FFF2-40B4-BE49-F238E27FC236}">
                <a16:creationId xmlns:a16="http://schemas.microsoft.com/office/drawing/2014/main" id="{B89B4B03-D56B-4EFF-B31A-4C495C051BA3}"/>
              </a:ext>
            </a:extLst>
          </p:cNvPr>
          <p:cNvSpPr txBox="1"/>
          <p:nvPr/>
        </p:nvSpPr>
        <p:spPr>
          <a:xfrm>
            <a:off x="5042796" y="1672934"/>
            <a:ext cx="25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现状</a:t>
            </a:r>
            <a:endParaRPr lang="en-US" sz="28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93C277-74DE-4E6D-AB6E-11D2C9759FC1}"/>
              </a:ext>
            </a:extLst>
          </p:cNvPr>
          <p:cNvSpPr/>
          <p:nvPr/>
        </p:nvSpPr>
        <p:spPr bwMode="auto">
          <a:xfrm>
            <a:off x="2788567" y="5432170"/>
            <a:ext cx="1986869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黑盒网络设备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B31012-89DE-44A1-A952-A60074E9CFF2}"/>
              </a:ext>
            </a:extLst>
          </p:cNvPr>
          <p:cNvSpPr/>
          <p:nvPr/>
        </p:nvSpPr>
        <p:spPr bwMode="auto">
          <a:xfrm>
            <a:off x="5419999" y="5432171"/>
            <a:ext cx="1986869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可编程网络设备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72D5FC-8C1C-4202-B11F-28B883E2D35C}"/>
              </a:ext>
            </a:extLst>
          </p:cNvPr>
          <p:cNvSpPr/>
          <p:nvPr/>
        </p:nvSpPr>
        <p:spPr bwMode="auto">
          <a:xfrm>
            <a:off x="8019771" y="5432170"/>
            <a:ext cx="2011245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智能化网络设备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F90228-9681-4B86-A4E2-0A8DDAC382A1}"/>
              </a:ext>
            </a:extLst>
          </p:cNvPr>
          <p:cNvSpPr/>
          <p:nvPr/>
        </p:nvSpPr>
        <p:spPr bwMode="auto">
          <a:xfrm>
            <a:off x="5419998" y="2760621"/>
            <a:ext cx="1986869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软件定义网络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68FEAE-27C6-47E7-A8FA-6BAF5A136E2A}"/>
              </a:ext>
            </a:extLst>
          </p:cNvPr>
          <p:cNvSpPr/>
          <p:nvPr/>
        </p:nvSpPr>
        <p:spPr bwMode="auto">
          <a:xfrm>
            <a:off x="8019771" y="2760621"/>
            <a:ext cx="2011245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智能化协同管理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30057C-AF35-410D-8536-F46996ED87AE}"/>
              </a:ext>
            </a:extLst>
          </p:cNvPr>
          <p:cNvSpPr/>
          <p:nvPr/>
        </p:nvSpPr>
        <p:spPr bwMode="auto">
          <a:xfrm>
            <a:off x="2788567" y="2760620"/>
            <a:ext cx="1986869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单点流量控制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9" name="Left Brace 38">
            <a:extLst>
              <a:ext uri="{FF2B5EF4-FFF2-40B4-BE49-F238E27FC236}">
                <a16:creationId xmlns:a16="http://schemas.microsoft.com/office/drawing/2014/main" id="{8A6D7FA0-EC78-46F2-A5C8-569D448CF0B3}"/>
              </a:ext>
            </a:extLst>
          </p:cNvPr>
          <p:cNvSpPr/>
          <p:nvPr/>
        </p:nvSpPr>
        <p:spPr bwMode="auto">
          <a:xfrm>
            <a:off x="2195786" y="2726464"/>
            <a:ext cx="307322" cy="2674219"/>
          </a:xfrm>
          <a:prstGeom prst="leftBrace">
            <a:avLst>
              <a:gd name="adj1" fmla="val 50641"/>
              <a:gd name="adj2" fmla="val 50000"/>
            </a:avLst>
          </a:prstGeom>
          <a:ln w="508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0" name="Straight Arrow Connector 207">
            <a:extLst>
              <a:ext uri="{FF2B5EF4-FFF2-40B4-BE49-F238E27FC236}">
                <a16:creationId xmlns:a16="http://schemas.microsoft.com/office/drawing/2014/main" id="{1A5FB239-D093-4911-9034-40CE7BA83E6C}"/>
              </a:ext>
            </a:extLst>
          </p:cNvPr>
          <p:cNvCxnSpPr>
            <a:cxnSpLocks/>
          </p:cNvCxnSpPr>
          <p:nvPr/>
        </p:nvCxnSpPr>
        <p:spPr>
          <a:xfrm flipH="1">
            <a:off x="7837141" y="2027247"/>
            <a:ext cx="2" cy="4254282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7">
            <a:extLst>
              <a:ext uri="{FF2B5EF4-FFF2-40B4-BE49-F238E27FC236}">
                <a16:creationId xmlns:a16="http://schemas.microsoft.com/office/drawing/2014/main" id="{75D20F2A-56CF-4810-A0E7-3BA20A6C126D}"/>
              </a:ext>
            </a:extLst>
          </p:cNvPr>
          <p:cNvCxnSpPr>
            <a:cxnSpLocks/>
          </p:cNvCxnSpPr>
          <p:nvPr/>
        </p:nvCxnSpPr>
        <p:spPr>
          <a:xfrm flipH="1">
            <a:off x="5103570" y="2027247"/>
            <a:ext cx="2" cy="4254282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30082A4-45D6-4198-A3E2-3E1D243FD32B}"/>
              </a:ext>
            </a:extLst>
          </p:cNvPr>
          <p:cNvSpPr/>
          <p:nvPr/>
        </p:nvSpPr>
        <p:spPr bwMode="auto">
          <a:xfrm>
            <a:off x="2503109" y="3332588"/>
            <a:ext cx="7780264" cy="15066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Arial" charset="0"/>
              </a:rPr>
              <a:t>网络数据收集、处理、分析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572AC77-3DED-4A16-9DA3-C860626F93CE}"/>
              </a:ext>
            </a:extLst>
          </p:cNvPr>
          <p:cNvSpPr/>
          <p:nvPr/>
        </p:nvSpPr>
        <p:spPr bwMode="auto">
          <a:xfrm>
            <a:off x="2687199" y="4133416"/>
            <a:ext cx="506587" cy="4368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Arial" charset="0"/>
              </a:rPr>
              <a:t>异常诊断</a:t>
            </a:r>
            <a:endParaRPr lang="en-US" altLang="zh-CN" sz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E969915-E315-414A-8816-E9AEF5E73E99}"/>
              </a:ext>
            </a:extLst>
          </p:cNvPr>
          <p:cNvSpPr/>
          <p:nvPr/>
        </p:nvSpPr>
        <p:spPr bwMode="auto">
          <a:xfrm>
            <a:off x="3493985" y="4126816"/>
            <a:ext cx="506587" cy="4368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Arial" charset="0"/>
              </a:rPr>
              <a:t>拥塞发现</a:t>
            </a:r>
            <a:endParaRPr lang="en-US" altLang="zh-CN" sz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275E80F-1749-483C-AA8D-DC65F126CA76}"/>
              </a:ext>
            </a:extLst>
          </p:cNvPr>
          <p:cNvSpPr/>
          <p:nvPr/>
        </p:nvSpPr>
        <p:spPr bwMode="auto">
          <a:xfrm>
            <a:off x="4300771" y="4130073"/>
            <a:ext cx="506587" cy="4368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Arial" charset="0"/>
              </a:rPr>
              <a:t>延迟探测</a:t>
            </a:r>
            <a:endParaRPr lang="en-US" altLang="zh-CN" sz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D428941-FEF1-4412-AB46-80E4D04C9892}"/>
              </a:ext>
            </a:extLst>
          </p:cNvPr>
          <p:cNvSpPr/>
          <p:nvPr/>
        </p:nvSpPr>
        <p:spPr>
          <a:xfrm>
            <a:off x="3088442" y="3718198"/>
            <a:ext cx="1936143" cy="314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单点算法</a:t>
            </a:r>
            <a:endParaRPr lang="en-US" altLang="zh-CN" sz="1400" dirty="0">
              <a:solidFill>
                <a:srgbClr val="0070C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30CE9D0-9179-4DB2-9EAE-0ED4F2D582EE}"/>
              </a:ext>
            </a:extLst>
          </p:cNvPr>
          <p:cNvSpPr/>
          <p:nvPr/>
        </p:nvSpPr>
        <p:spPr bwMode="auto">
          <a:xfrm>
            <a:off x="5103587" y="4130073"/>
            <a:ext cx="506587" cy="4368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tx1"/>
                </a:solidFill>
                <a:latin typeface="Arial" charset="0"/>
              </a:rPr>
              <a:t>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5A28DA-05CE-4168-8164-048BBD51518D}"/>
              </a:ext>
            </a:extLst>
          </p:cNvPr>
          <p:cNvSpPr/>
          <p:nvPr/>
        </p:nvSpPr>
        <p:spPr>
          <a:xfrm>
            <a:off x="6492497" y="3778111"/>
            <a:ext cx="3397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全网、全流量、全天候</a:t>
            </a:r>
            <a:endParaRPr lang="en-US" altLang="zh-CN" sz="1400" dirty="0">
              <a:solidFill>
                <a:srgbClr val="0070C0"/>
              </a:solidFill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3A7341AF-2695-49D4-9BB6-2086E497C403}"/>
              </a:ext>
            </a:extLst>
          </p:cNvPr>
          <p:cNvSpPr/>
          <p:nvPr/>
        </p:nvSpPr>
        <p:spPr bwMode="auto">
          <a:xfrm>
            <a:off x="5976810" y="4084076"/>
            <a:ext cx="853209" cy="4770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E3C4A3-F99A-4C6B-B8F0-1746AAF35CFE}"/>
              </a:ext>
            </a:extLst>
          </p:cNvPr>
          <p:cNvGrpSpPr/>
          <p:nvPr/>
        </p:nvGrpSpPr>
        <p:grpSpPr>
          <a:xfrm>
            <a:off x="7013358" y="4204155"/>
            <a:ext cx="3112221" cy="295403"/>
            <a:chOff x="5980185" y="4638053"/>
            <a:chExt cx="3112221" cy="29540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3821182-B6A8-44A9-82D7-C96E89C327CE}"/>
                </a:ext>
              </a:extLst>
            </p:cNvPr>
            <p:cNvSpPr/>
            <p:nvPr/>
          </p:nvSpPr>
          <p:spPr bwMode="auto">
            <a:xfrm>
              <a:off x="5980185" y="4638053"/>
              <a:ext cx="580290" cy="29540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Arial" charset="0"/>
                </a:rPr>
                <a:t>理论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007F0A0-6154-4460-A75D-9A0ED55B8FF1}"/>
                </a:ext>
              </a:extLst>
            </p:cNvPr>
            <p:cNvSpPr/>
            <p:nvPr/>
          </p:nvSpPr>
          <p:spPr bwMode="auto">
            <a:xfrm>
              <a:off x="6824162" y="4638053"/>
              <a:ext cx="580290" cy="29540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Arial" charset="0"/>
                </a:rPr>
                <a:t>系统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C4034F8-FE77-4878-B95D-A3C3411F025B}"/>
                </a:ext>
              </a:extLst>
            </p:cNvPr>
            <p:cNvSpPr/>
            <p:nvPr/>
          </p:nvSpPr>
          <p:spPr bwMode="auto">
            <a:xfrm>
              <a:off x="7668139" y="4638053"/>
              <a:ext cx="580290" cy="29540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Arial" charset="0"/>
                </a:rPr>
                <a:t>算法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7811B7F-DDE8-475A-BF13-6FCD69DA5760}"/>
                </a:ext>
              </a:extLst>
            </p:cNvPr>
            <p:cNvSpPr/>
            <p:nvPr/>
          </p:nvSpPr>
          <p:spPr bwMode="auto">
            <a:xfrm>
              <a:off x="8512116" y="4638053"/>
              <a:ext cx="580290" cy="29540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Arial" charset="0"/>
                </a:rPr>
                <a:t>应用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68CD59-A50C-4988-A503-0D6D37060C8F}"/>
                </a:ext>
              </a:extLst>
            </p:cNvPr>
            <p:cNvCxnSpPr>
              <a:stCxn id="31" idx="3"/>
              <a:endCxn id="32" idx="1"/>
            </p:cNvCxnSpPr>
            <p:nvPr/>
          </p:nvCxnSpPr>
          <p:spPr bwMode="auto">
            <a:xfrm>
              <a:off x="6560475" y="4785755"/>
              <a:ext cx="263687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0149DBB2-425F-4109-A2B4-B5061E4461F9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 bwMode="auto">
            <a:xfrm>
              <a:off x="7404452" y="4785755"/>
              <a:ext cx="263687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43D2666-BE56-4AEF-9754-00F304A327E3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 bwMode="auto">
            <a:xfrm>
              <a:off x="8248429" y="4785755"/>
              <a:ext cx="263687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67661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726DD-0E5A-44C8-B78E-FFF77F49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未来的计算机网络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4F8E94-62C5-42D9-9BF9-A2C6BD0B2C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3D8155-A6E8-42A2-8886-EE3A1CD686E5}"/>
              </a:ext>
            </a:extLst>
          </p:cNvPr>
          <p:cNvSpPr/>
          <p:nvPr/>
        </p:nvSpPr>
        <p:spPr bwMode="auto">
          <a:xfrm>
            <a:off x="2594113" y="4963952"/>
            <a:ext cx="7629627" cy="9965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网络数据平面（传输）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424FDE17-6468-4A2B-AEE3-BA9423768195}"/>
              </a:ext>
            </a:extLst>
          </p:cNvPr>
          <p:cNvSpPr/>
          <p:nvPr/>
        </p:nvSpPr>
        <p:spPr bwMode="auto">
          <a:xfrm>
            <a:off x="2492921" y="5400683"/>
            <a:ext cx="7904073" cy="4770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ACB1A5-906D-4EE4-9EE1-44F7AEF9F429}"/>
              </a:ext>
            </a:extLst>
          </p:cNvPr>
          <p:cNvSpPr/>
          <p:nvPr/>
        </p:nvSpPr>
        <p:spPr bwMode="auto">
          <a:xfrm>
            <a:off x="2594113" y="2354184"/>
            <a:ext cx="7629627" cy="86699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网络控制平面（决策）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71AAA6A7-6B07-4960-BEF4-D79B7C526C13}"/>
              </a:ext>
            </a:extLst>
          </p:cNvPr>
          <p:cNvSpPr/>
          <p:nvPr/>
        </p:nvSpPr>
        <p:spPr bwMode="auto">
          <a:xfrm>
            <a:off x="2492921" y="2708834"/>
            <a:ext cx="7904073" cy="4770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8C2A35-89D8-4F4E-BBDA-5BE41EFA467C}"/>
              </a:ext>
            </a:extLst>
          </p:cNvPr>
          <p:cNvSpPr/>
          <p:nvPr/>
        </p:nvSpPr>
        <p:spPr>
          <a:xfrm>
            <a:off x="1610453" y="2775114"/>
            <a:ext cx="7010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网络</a:t>
            </a:r>
            <a:endParaRPr lang="en-US" altLang="zh-CN" sz="2800" dirty="0"/>
          </a:p>
          <a:p>
            <a:r>
              <a:rPr lang="zh-CN" altLang="en-US" sz="2800" dirty="0"/>
              <a:t>体系</a:t>
            </a:r>
            <a:endParaRPr lang="en-US" altLang="zh-CN" sz="2800" dirty="0"/>
          </a:p>
          <a:p>
            <a:r>
              <a:rPr lang="zh-CN" altLang="en-US" sz="2800" dirty="0"/>
              <a:t>结构</a:t>
            </a:r>
            <a:endParaRPr lang="en-US" altLang="zh-CN" sz="2800" dirty="0"/>
          </a:p>
        </p:txBody>
      </p:sp>
      <p:sp>
        <p:nvSpPr>
          <p:cNvPr id="10" name="TextBox 99">
            <a:extLst>
              <a:ext uri="{FF2B5EF4-FFF2-40B4-BE49-F238E27FC236}">
                <a16:creationId xmlns:a16="http://schemas.microsoft.com/office/drawing/2014/main" id="{284C84D4-2727-4B91-A24C-10894D0CA33A}"/>
              </a:ext>
            </a:extLst>
          </p:cNvPr>
          <p:cNvSpPr txBox="1"/>
          <p:nvPr/>
        </p:nvSpPr>
        <p:spPr>
          <a:xfrm>
            <a:off x="2594113" y="1678909"/>
            <a:ext cx="25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历史</a:t>
            </a:r>
            <a:endParaRPr lang="en-US" sz="2800" b="1" dirty="0"/>
          </a:p>
        </p:txBody>
      </p:sp>
      <p:sp>
        <p:nvSpPr>
          <p:cNvPr id="11" name="TextBox 99">
            <a:extLst>
              <a:ext uri="{FF2B5EF4-FFF2-40B4-BE49-F238E27FC236}">
                <a16:creationId xmlns:a16="http://schemas.microsoft.com/office/drawing/2014/main" id="{646F4072-8578-48C4-8B7F-A2DB9E0BAB32}"/>
              </a:ext>
            </a:extLst>
          </p:cNvPr>
          <p:cNvSpPr txBox="1"/>
          <p:nvPr/>
        </p:nvSpPr>
        <p:spPr>
          <a:xfrm>
            <a:off x="7714281" y="1672934"/>
            <a:ext cx="25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未来</a:t>
            </a:r>
            <a:endParaRPr lang="en-US" sz="2800" b="1" dirty="0"/>
          </a:p>
        </p:txBody>
      </p:sp>
      <p:sp>
        <p:nvSpPr>
          <p:cNvPr id="12" name="TextBox 99">
            <a:extLst>
              <a:ext uri="{FF2B5EF4-FFF2-40B4-BE49-F238E27FC236}">
                <a16:creationId xmlns:a16="http://schemas.microsoft.com/office/drawing/2014/main" id="{B89B4B03-D56B-4EFF-B31A-4C495C051BA3}"/>
              </a:ext>
            </a:extLst>
          </p:cNvPr>
          <p:cNvSpPr txBox="1"/>
          <p:nvPr/>
        </p:nvSpPr>
        <p:spPr>
          <a:xfrm>
            <a:off x="5042796" y="1672934"/>
            <a:ext cx="25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现状</a:t>
            </a:r>
            <a:endParaRPr lang="en-US" sz="28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93C277-74DE-4E6D-AB6E-11D2C9759FC1}"/>
              </a:ext>
            </a:extLst>
          </p:cNvPr>
          <p:cNvSpPr/>
          <p:nvPr/>
        </p:nvSpPr>
        <p:spPr bwMode="auto">
          <a:xfrm>
            <a:off x="2788567" y="5432170"/>
            <a:ext cx="1986869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黑盒网络设备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B31012-89DE-44A1-A952-A60074E9CFF2}"/>
              </a:ext>
            </a:extLst>
          </p:cNvPr>
          <p:cNvSpPr/>
          <p:nvPr/>
        </p:nvSpPr>
        <p:spPr bwMode="auto">
          <a:xfrm>
            <a:off x="5419999" y="5432171"/>
            <a:ext cx="1986869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可编程网络设备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72D5FC-8C1C-4202-B11F-28B883E2D35C}"/>
              </a:ext>
            </a:extLst>
          </p:cNvPr>
          <p:cNvSpPr/>
          <p:nvPr/>
        </p:nvSpPr>
        <p:spPr bwMode="auto">
          <a:xfrm>
            <a:off x="8019771" y="5432170"/>
            <a:ext cx="2011245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智能化网络设备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F90228-9681-4B86-A4E2-0A8DDAC382A1}"/>
              </a:ext>
            </a:extLst>
          </p:cNvPr>
          <p:cNvSpPr/>
          <p:nvPr/>
        </p:nvSpPr>
        <p:spPr bwMode="auto">
          <a:xfrm>
            <a:off x="5419998" y="2760621"/>
            <a:ext cx="1986869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软件定义网络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68FEAE-27C6-47E7-A8FA-6BAF5A136E2A}"/>
              </a:ext>
            </a:extLst>
          </p:cNvPr>
          <p:cNvSpPr/>
          <p:nvPr/>
        </p:nvSpPr>
        <p:spPr bwMode="auto">
          <a:xfrm>
            <a:off x="8019771" y="2760621"/>
            <a:ext cx="2011245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智能化协同管理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30057C-AF35-410D-8536-F46996ED87AE}"/>
              </a:ext>
            </a:extLst>
          </p:cNvPr>
          <p:cNvSpPr/>
          <p:nvPr/>
        </p:nvSpPr>
        <p:spPr bwMode="auto">
          <a:xfrm>
            <a:off x="2788567" y="2760620"/>
            <a:ext cx="1986869" cy="376431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Arial" charset="0"/>
              </a:rPr>
              <a:t>单点流量控制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9" name="Left Brace 38">
            <a:extLst>
              <a:ext uri="{FF2B5EF4-FFF2-40B4-BE49-F238E27FC236}">
                <a16:creationId xmlns:a16="http://schemas.microsoft.com/office/drawing/2014/main" id="{8A6D7FA0-EC78-46F2-A5C8-569D448CF0B3}"/>
              </a:ext>
            </a:extLst>
          </p:cNvPr>
          <p:cNvSpPr/>
          <p:nvPr/>
        </p:nvSpPr>
        <p:spPr bwMode="auto">
          <a:xfrm>
            <a:off x="2195786" y="2726464"/>
            <a:ext cx="307322" cy="2674219"/>
          </a:xfrm>
          <a:prstGeom prst="leftBrace">
            <a:avLst>
              <a:gd name="adj1" fmla="val 50641"/>
              <a:gd name="adj2" fmla="val 50000"/>
            </a:avLst>
          </a:prstGeom>
          <a:ln w="508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0" name="Straight Arrow Connector 207">
            <a:extLst>
              <a:ext uri="{FF2B5EF4-FFF2-40B4-BE49-F238E27FC236}">
                <a16:creationId xmlns:a16="http://schemas.microsoft.com/office/drawing/2014/main" id="{1A5FB239-D093-4911-9034-40CE7BA83E6C}"/>
              </a:ext>
            </a:extLst>
          </p:cNvPr>
          <p:cNvCxnSpPr>
            <a:cxnSpLocks/>
          </p:cNvCxnSpPr>
          <p:nvPr/>
        </p:nvCxnSpPr>
        <p:spPr>
          <a:xfrm flipH="1">
            <a:off x="7837141" y="2027247"/>
            <a:ext cx="2" cy="4254282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7">
            <a:extLst>
              <a:ext uri="{FF2B5EF4-FFF2-40B4-BE49-F238E27FC236}">
                <a16:creationId xmlns:a16="http://schemas.microsoft.com/office/drawing/2014/main" id="{75D20F2A-56CF-4810-A0E7-3BA20A6C126D}"/>
              </a:ext>
            </a:extLst>
          </p:cNvPr>
          <p:cNvCxnSpPr>
            <a:cxnSpLocks/>
          </p:cNvCxnSpPr>
          <p:nvPr/>
        </p:nvCxnSpPr>
        <p:spPr>
          <a:xfrm flipH="1">
            <a:off x="5103570" y="2027247"/>
            <a:ext cx="2" cy="4254282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30082A4-45D6-4198-A3E2-3E1D243FD32B}"/>
              </a:ext>
            </a:extLst>
          </p:cNvPr>
          <p:cNvSpPr/>
          <p:nvPr/>
        </p:nvSpPr>
        <p:spPr bwMode="auto">
          <a:xfrm>
            <a:off x="2503109" y="3332588"/>
            <a:ext cx="7780264" cy="15066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Arial" charset="0"/>
              </a:rPr>
              <a:t>网络数据收集、处理、分析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572AC77-3DED-4A16-9DA3-C860626F93CE}"/>
              </a:ext>
            </a:extLst>
          </p:cNvPr>
          <p:cNvSpPr/>
          <p:nvPr/>
        </p:nvSpPr>
        <p:spPr bwMode="auto">
          <a:xfrm>
            <a:off x="2687199" y="4133416"/>
            <a:ext cx="506587" cy="4368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Arial" charset="0"/>
              </a:rPr>
              <a:t>异常诊断</a:t>
            </a:r>
            <a:endParaRPr lang="en-US" altLang="zh-CN" sz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E969915-E315-414A-8816-E9AEF5E73E99}"/>
              </a:ext>
            </a:extLst>
          </p:cNvPr>
          <p:cNvSpPr/>
          <p:nvPr/>
        </p:nvSpPr>
        <p:spPr bwMode="auto">
          <a:xfrm>
            <a:off x="3493985" y="4126816"/>
            <a:ext cx="506587" cy="4368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Arial" charset="0"/>
              </a:rPr>
              <a:t>拥塞发现</a:t>
            </a:r>
            <a:endParaRPr lang="en-US" altLang="zh-CN" sz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275E80F-1749-483C-AA8D-DC65F126CA76}"/>
              </a:ext>
            </a:extLst>
          </p:cNvPr>
          <p:cNvSpPr/>
          <p:nvPr/>
        </p:nvSpPr>
        <p:spPr bwMode="auto">
          <a:xfrm>
            <a:off x="4300771" y="4130073"/>
            <a:ext cx="506587" cy="4368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Arial" charset="0"/>
              </a:rPr>
              <a:t>延迟探测</a:t>
            </a:r>
            <a:endParaRPr lang="en-US" altLang="zh-CN" sz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D428941-FEF1-4412-AB46-80E4D04C9892}"/>
              </a:ext>
            </a:extLst>
          </p:cNvPr>
          <p:cNvSpPr/>
          <p:nvPr/>
        </p:nvSpPr>
        <p:spPr>
          <a:xfrm>
            <a:off x="3088442" y="3718198"/>
            <a:ext cx="1936143" cy="314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单点算法</a:t>
            </a:r>
            <a:endParaRPr lang="en-US" altLang="zh-CN" sz="1400" dirty="0">
              <a:solidFill>
                <a:srgbClr val="0070C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30CE9D0-9179-4DB2-9EAE-0ED4F2D582EE}"/>
              </a:ext>
            </a:extLst>
          </p:cNvPr>
          <p:cNvSpPr/>
          <p:nvPr/>
        </p:nvSpPr>
        <p:spPr bwMode="auto">
          <a:xfrm>
            <a:off x="5103587" y="4130073"/>
            <a:ext cx="506587" cy="4368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tx1"/>
                </a:solidFill>
                <a:latin typeface="Arial" charset="0"/>
              </a:rPr>
              <a:t>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5A28DA-05CE-4168-8164-048BBD51518D}"/>
              </a:ext>
            </a:extLst>
          </p:cNvPr>
          <p:cNvSpPr/>
          <p:nvPr/>
        </p:nvSpPr>
        <p:spPr>
          <a:xfrm>
            <a:off x="6492497" y="3778111"/>
            <a:ext cx="3397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全网、全流量、全天候</a:t>
            </a:r>
            <a:endParaRPr lang="en-US" altLang="zh-CN" sz="1400" dirty="0">
              <a:solidFill>
                <a:srgbClr val="0070C0"/>
              </a:solidFill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3A7341AF-2695-49D4-9BB6-2086E497C403}"/>
              </a:ext>
            </a:extLst>
          </p:cNvPr>
          <p:cNvSpPr/>
          <p:nvPr/>
        </p:nvSpPr>
        <p:spPr bwMode="auto">
          <a:xfrm>
            <a:off x="5976810" y="4084076"/>
            <a:ext cx="853209" cy="4770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E3C4A3-F99A-4C6B-B8F0-1746AAF35CFE}"/>
              </a:ext>
            </a:extLst>
          </p:cNvPr>
          <p:cNvGrpSpPr/>
          <p:nvPr/>
        </p:nvGrpSpPr>
        <p:grpSpPr>
          <a:xfrm>
            <a:off x="7013358" y="4204155"/>
            <a:ext cx="3112221" cy="295403"/>
            <a:chOff x="5980185" y="4638053"/>
            <a:chExt cx="3112221" cy="29540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3821182-B6A8-44A9-82D7-C96E89C327CE}"/>
                </a:ext>
              </a:extLst>
            </p:cNvPr>
            <p:cNvSpPr/>
            <p:nvPr/>
          </p:nvSpPr>
          <p:spPr bwMode="auto">
            <a:xfrm>
              <a:off x="5980185" y="4638053"/>
              <a:ext cx="580290" cy="29540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Arial" charset="0"/>
                </a:rPr>
                <a:t>理论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007F0A0-6154-4460-A75D-9A0ED55B8FF1}"/>
                </a:ext>
              </a:extLst>
            </p:cNvPr>
            <p:cNvSpPr/>
            <p:nvPr/>
          </p:nvSpPr>
          <p:spPr bwMode="auto">
            <a:xfrm>
              <a:off x="6824162" y="4638053"/>
              <a:ext cx="580290" cy="29540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Arial" charset="0"/>
                </a:rPr>
                <a:t>系统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C4034F8-FE77-4878-B95D-A3C3411F025B}"/>
                </a:ext>
              </a:extLst>
            </p:cNvPr>
            <p:cNvSpPr/>
            <p:nvPr/>
          </p:nvSpPr>
          <p:spPr bwMode="auto">
            <a:xfrm>
              <a:off x="7668139" y="4638053"/>
              <a:ext cx="580290" cy="29540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Arial" charset="0"/>
                </a:rPr>
                <a:t>算法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7811B7F-DDE8-475A-BF13-6FCD69DA5760}"/>
                </a:ext>
              </a:extLst>
            </p:cNvPr>
            <p:cNvSpPr/>
            <p:nvPr/>
          </p:nvSpPr>
          <p:spPr bwMode="auto">
            <a:xfrm>
              <a:off x="8512116" y="4638053"/>
              <a:ext cx="580290" cy="29540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Arial" charset="0"/>
                </a:rPr>
                <a:t>应用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68CD59-A50C-4988-A503-0D6D37060C8F}"/>
                </a:ext>
              </a:extLst>
            </p:cNvPr>
            <p:cNvCxnSpPr>
              <a:stCxn id="31" idx="3"/>
              <a:endCxn id="32" idx="1"/>
            </p:cNvCxnSpPr>
            <p:nvPr/>
          </p:nvCxnSpPr>
          <p:spPr bwMode="auto">
            <a:xfrm>
              <a:off x="6560475" y="4785755"/>
              <a:ext cx="263687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0149DBB2-425F-4109-A2B4-B5061E4461F9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 bwMode="auto">
            <a:xfrm>
              <a:off x="7404452" y="4785755"/>
              <a:ext cx="263687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43D2666-BE56-4AEF-9754-00F304A327E3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 bwMode="auto">
            <a:xfrm>
              <a:off x="8248429" y="4785755"/>
              <a:ext cx="263687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B3A1CC46-44CB-4532-A773-4ABFBA72CD21}"/>
              </a:ext>
            </a:extLst>
          </p:cNvPr>
          <p:cNvSpPr/>
          <p:nvPr/>
        </p:nvSpPr>
        <p:spPr>
          <a:xfrm>
            <a:off x="2604300" y="3708639"/>
            <a:ext cx="7616992" cy="1055219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3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更精准的状态感知（数据处理系统）</a:t>
            </a:r>
            <a:endParaRPr lang="en-US" altLang="zh-CN" sz="3300" b="1" kern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86B938D-7E30-477D-8DA8-62C3B0A0297F}"/>
              </a:ext>
            </a:extLst>
          </p:cNvPr>
          <p:cNvSpPr/>
          <p:nvPr/>
        </p:nvSpPr>
        <p:spPr>
          <a:xfrm>
            <a:off x="2503109" y="2370260"/>
            <a:ext cx="7780264" cy="962328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3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更有效的决策控制（算法</a:t>
            </a:r>
            <a:r>
              <a:rPr lang="en-US" altLang="zh-CN" sz="33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+</a:t>
            </a:r>
            <a:r>
              <a:rPr lang="zh-CN" altLang="en-US" sz="33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算力）</a:t>
            </a:r>
            <a:endParaRPr lang="en-US" altLang="zh-CN" sz="3300" b="1" kern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3A0A21-0F0E-4980-AD57-5F7332C168D5}"/>
              </a:ext>
            </a:extLst>
          </p:cNvPr>
          <p:cNvSpPr/>
          <p:nvPr/>
        </p:nvSpPr>
        <p:spPr>
          <a:xfrm>
            <a:off x="2503109" y="1732593"/>
            <a:ext cx="7780264" cy="63766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3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更简洁的接口（编程语言、编译技术）</a:t>
            </a:r>
            <a:endParaRPr lang="en-US" altLang="zh-CN" sz="3300" b="1" kern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501A9D-B211-4AB7-BA23-311B536FF0D1}"/>
              </a:ext>
            </a:extLst>
          </p:cNvPr>
          <p:cNvSpPr/>
          <p:nvPr/>
        </p:nvSpPr>
        <p:spPr>
          <a:xfrm>
            <a:off x="2503109" y="4837650"/>
            <a:ext cx="7780264" cy="118215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3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高性能网络设备（操作系统、体系结构）</a:t>
            </a:r>
            <a:endParaRPr lang="en-US" altLang="zh-CN" sz="3300" b="1" kern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89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6B285-8D9E-4421-AE33-9AA09BA0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未来的计算机系统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CCA0F2-1C52-4F8A-A9A3-E4B6C2A45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摩尔定律正在放缓：综合各个领域的技术获取提升</a:t>
            </a:r>
            <a:endParaRPr lang="en-US" altLang="zh-CN" dirty="0"/>
          </a:p>
          <a:p>
            <a:pPr lvl="1"/>
            <a:r>
              <a:rPr lang="zh-CN" altLang="en-US" dirty="0"/>
              <a:t>本地与远程、计算与存储、软件与硬件越来越模糊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48E7E7-AAED-4BC9-A9F3-120269B34D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84DDEC-8225-4CA8-8CD8-D1C3A7954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37847"/>
            <a:ext cx="7162800" cy="37530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6047992-7F95-4A4A-9AAA-EAB6A9090857}"/>
              </a:ext>
            </a:extLst>
          </p:cNvPr>
          <p:cNvSpPr/>
          <p:nvPr/>
        </p:nvSpPr>
        <p:spPr>
          <a:xfrm>
            <a:off x="6064890" y="4876800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David Patterson, A New Golden Age for Computer Architecture: History, Challenges, and Opportunities, 2018 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32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001F9-0FAC-46A5-AA36-527804519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0"/>
            <a:ext cx="10972800" cy="1143000"/>
          </a:xfrm>
        </p:spPr>
        <p:txBody>
          <a:bodyPr/>
          <a:lstStyle/>
          <a:p>
            <a:r>
              <a:rPr lang="en-US" altLang="zh-CN" dirty="0"/>
              <a:t>Doing Systems is Not So Hard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At least, it is not hard at beginning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41C97E-E4AD-4003-9829-F2F3BE6AF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54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0A7E6-E325-4BAC-AEEF-4FD9F5A5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</a:t>
            </a:r>
            <a:r>
              <a:rPr lang="en-US" altLang="zh-CN" dirty="0"/>
              <a:t>DCTCP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0DE922-C0C3-4C5C-A15D-1A4063780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F5EBFEF-B7FF-4C07-8962-ECC861F06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3"/>
                <a:ext cx="10972800" cy="452596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交换机</a:t>
                </a:r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当队列长度超过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时，给随后到来的包标记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ECN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接收端</a:t>
                </a:r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仅当</a:t>
                </a:r>
                <a:r>
                  <a:rPr lang="en-US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ECN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报文出现或消失时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才立即发送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ACK，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否则采取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Delay ACK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的策略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发送端</a:t>
                </a:r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RTT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更新一次发送窗口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这个值反应了拥塞程度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𝑚𝑎𝑟𝑘𝑒𝑑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𝐴𝐶𝐾𝑠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#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ACKs</m:t>
                        </m:r>
                      </m:den>
                    </m:f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𝐶𝑤𝑛𝑑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𝑤𝑛𝑑</m:t>
                    </m:r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F5EBFEF-B7FF-4C07-8962-ECC861F06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3"/>
                <a:ext cx="10972800" cy="4525963"/>
              </a:xfrm>
              <a:blipFill>
                <a:blip r:embed="rId2"/>
                <a:stretch>
                  <a:fillRect l="-833" t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5D833DA7-A98D-4A4B-8201-19B7C04C5E59}"/>
              </a:ext>
            </a:extLst>
          </p:cNvPr>
          <p:cNvGrpSpPr/>
          <p:nvPr/>
        </p:nvGrpSpPr>
        <p:grpSpPr>
          <a:xfrm>
            <a:off x="7696200" y="1284247"/>
            <a:ext cx="3520086" cy="1023565"/>
            <a:chOff x="5924451" y="1343044"/>
            <a:chExt cx="3520086" cy="1023565"/>
          </a:xfrm>
        </p:grpSpPr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8B0A389B-F15D-43BA-A221-AB4BC744F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2002" y="1343044"/>
              <a:ext cx="3689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latin typeface="Calibri" charset="0"/>
                </a:rPr>
                <a:t>K</a:t>
              </a:r>
            </a:p>
          </p:txBody>
        </p:sp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3D7DB30C-2920-4D04-96BB-8AB4F8E2B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4451" y="1404599"/>
              <a:ext cx="19324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Calibri" charset="0"/>
                </a:rPr>
                <a:t>ECN</a:t>
              </a:r>
              <a:r>
                <a:rPr lang="en-US" sz="2000" b="1" dirty="0">
                  <a:solidFill>
                    <a:srgbClr val="FF0000"/>
                  </a:solidFill>
                  <a:latin typeface="Calibri" charset="0"/>
                </a:rPr>
                <a:t> Mark(1 bit)</a:t>
              </a:r>
              <a:endParaRPr lang="en-US" sz="2800" b="1" dirty="0">
                <a:solidFill>
                  <a:srgbClr val="FF0000"/>
                </a:solidFill>
                <a:latin typeface="Calibri" charset="0"/>
              </a:endParaRPr>
            </a:p>
          </p:txBody>
        </p: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3C2E666F-B167-4123-8EDD-C080181844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1755" y="1404599"/>
              <a:ext cx="143278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charset="0"/>
                </a:rPr>
                <a:t>Don’t Mark</a:t>
              </a:r>
            </a:p>
          </p:txBody>
        </p:sp>
        <p:grpSp>
          <p:nvGrpSpPr>
            <p:cNvPr id="10" name="Group 151">
              <a:extLst>
                <a:ext uri="{FF2B5EF4-FFF2-40B4-BE49-F238E27FC236}">
                  <a16:creationId xmlns:a16="http://schemas.microsoft.com/office/drawing/2014/main" id="{BF4D65D9-E905-44BF-9E79-8D5275B497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42270" y="1757009"/>
              <a:ext cx="2209800" cy="609600"/>
              <a:chOff x="4032" y="480"/>
              <a:chExt cx="768" cy="576"/>
            </a:xfrm>
            <a:gradFill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0" scaled="1"/>
            </a:gradFill>
          </p:grpSpPr>
          <p:sp>
            <p:nvSpPr>
              <p:cNvPr id="12" name="Freeform 152">
                <a:extLst>
                  <a:ext uri="{FF2B5EF4-FFF2-40B4-BE49-F238E27FC236}">
                    <a16:creationId xmlns:a16="http://schemas.microsoft.com/office/drawing/2014/main" id="{AE0CEFE7-0C06-4686-B4A6-0CBCB6F64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480"/>
                <a:ext cx="768" cy="576"/>
              </a:xfrm>
              <a:custGeom>
                <a:avLst/>
                <a:gdLst>
                  <a:gd name="T0" fmla="*/ 0 w 768"/>
                  <a:gd name="T1" fmla="*/ 0 h 576"/>
                  <a:gd name="T2" fmla="*/ 768 w 768"/>
                  <a:gd name="T3" fmla="*/ 0 h 576"/>
                  <a:gd name="T4" fmla="*/ 768 w 768"/>
                  <a:gd name="T5" fmla="*/ 576 h 576"/>
                  <a:gd name="T6" fmla="*/ 0 w 768"/>
                  <a:gd name="T7" fmla="*/ 576 h 5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68"/>
                  <a:gd name="T13" fmla="*/ 0 h 576"/>
                  <a:gd name="T14" fmla="*/ 768 w 768"/>
                  <a:gd name="T15" fmla="*/ 576 h 5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68" h="576">
                    <a:moveTo>
                      <a:pt x="0" y="0"/>
                    </a:moveTo>
                    <a:lnTo>
                      <a:pt x="768" y="0"/>
                    </a:lnTo>
                    <a:lnTo>
                      <a:pt x="768" y="576"/>
                    </a:lnTo>
                    <a:lnTo>
                      <a:pt x="0" y="576"/>
                    </a:lnTo>
                  </a:path>
                </a:pathLst>
              </a:cu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333399"/>
                  </a:solidFill>
                </a:endParaRPr>
              </a:p>
            </p:txBody>
          </p:sp>
          <p:sp>
            <p:nvSpPr>
              <p:cNvPr id="13" name="Line 153">
                <a:extLst>
                  <a:ext uri="{FF2B5EF4-FFF2-40B4-BE49-F238E27FC236}">
                    <a16:creationId xmlns:a16="http://schemas.microsoft.com/office/drawing/2014/main" id="{91759D97-05E7-4D3D-B59E-AA1ED102A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1" y="653"/>
                <a:ext cx="0" cy="288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" name="Straight Connector 4">
              <a:extLst>
                <a:ext uri="{FF2B5EF4-FFF2-40B4-BE49-F238E27FC236}">
                  <a16:creationId xmlns:a16="http://schemas.microsoft.com/office/drawing/2014/main" id="{8ED5E660-6766-4C09-AFC7-3D2D8C49E057}"/>
                </a:ext>
              </a:extLst>
            </p:cNvPr>
            <p:cNvCxnSpPr>
              <a:cxnSpLocks/>
            </p:cNvCxnSpPr>
            <p:nvPr/>
          </p:nvCxnSpPr>
          <p:spPr>
            <a:xfrm>
              <a:off x="7912127" y="1757011"/>
              <a:ext cx="6016" cy="60959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3811BE30-228D-4F09-A0EC-F5FD40520F3D}"/>
              </a:ext>
            </a:extLst>
          </p:cNvPr>
          <p:cNvPicPr/>
          <p:nvPr/>
        </p:nvPicPr>
        <p:blipFill rotWithShape="1">
          <a:blip r:embed="rId3"/>
          <a:srcRect l="10226" r="11950"/>
          <a:stretch/>
        </p:blipFill>
        <p:spPr>
          <a:xfrm>
            <a:off x="7512861" y="2777033"/>
            <a:ext cx="4231532" cy="2335056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F828ABC0-B416-4FA6-93E0-2CFD718952F1}"/>
              </a:ext>
            </a:extLst>
          </p:cNvPr>
          <p:cNvSpPr txBox="1">
            <a:spLocks/>
          </p:cNvSpPr>
          <p:nvPr/>
        </p:nvSpPr>
        <p:spPr>
          <a:xfrm>
            <a:off x="7134778" y="5061619"/>
            <a:ext cx="4368282" cy="1299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DCTCP的实现：</a:t>
            </a:r>
          </a:p>
          <a:p>
            <a:pPr lvl="1"/>
            <a:r>
              <a:rPr lang="zh-CN" altLang="en-US" sz="2200" dirty="0"/>
              <a:t>只需</a:t>
            </a:r>
            <a:r>
              <a:rPr lang="en-US" altLang="zh-CN" sz="2200" dirty="0"/>
              <a:t>30</a:t>
            </a:r>
            <a:r>
              <a:rPr lang="zh-CN" altLang="en-US" sz="2200" dirty="0"/>
              <a:t>行左右的代码改动</a:t>
            </a:r>
            <a:endParaRPr lang="en-US" altLang="zh-CN" sz="2200" dirty="0"/>
          </a:p>
          <a:p>
            <a:pPr lvl="1"/>
            <a:r>
              <a:rPr lang="zh-CN" altLang="en-US" sz="2200" dirty="0"/>
              <a:t>在交换机上设置参数</a:t>
            </a:r>
            <a:r>
              <a:rPr lang="en-US" altLang="zh-CN" sz="2200" dirty="0"/>
              <a:t>K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13827EB-7610-41A0-9111-412FCAFA4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617021"/>
            <a:ext cx="19324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Calibri" charset="0"/>
              </a:rPr>
              <a:t>接收端状态机</a:t>
            </a:r>
            <a:endParaRPr lang="en-US" sz="2800" b="1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931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D3A42-37CC-4BA7-A6AB-996AFB13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Doing Systems is Not So Hard: UNIX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86C1A-68F9-47A2-B1FF-8072F571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638800" cy="4525963"/>
          </a:xfrm>
        </p:spPr>
        <p:txBody>
          <a:bodyPr/>
          <a:lstStyle/>
          <a:p>
            <a:r>
              <a:rPr lang="en-US" altLang="zh-CN" dirty="0"/>
              <a:t>UNIX</a:t>
            </a:r>
            <a:r>
              <a:rPr lang="zh-CN" altLang="en-US" dirty="0"/>
              <a:t>：</a:t>
            </a:r>
            <a:r>
              <a:rPr lang="en-US" altLang="zh-CN" dirty="0"/>
              <a:t>Ken Thompson</a:t>
            </a:r>
            <a:r>
              <a:rPr lang="zh-CN" altLang="en-US" dirty="0"/>
              <a:t>与贝尔实验室同事在业余时间完成</a:t>
            </a:r>
            <a:endParaRPr lang="en-US" altLang="zh-CN" dirty="0"/>
          </a:p>
          <a:p>
            <a:pPr lvl="1"/>
            <a:r>
              <a:rPr lang="zh-CN" altLang="en-US" dirty="0"/>
              <a:t>找无人使用的计算机</a:t>
            </a:r>
            <a:endParaRPr lang="en-US" altLang="zh-CN" dirty="0"/>
          </a:p>
          <a:p>
            <a:pPr lvl="1"/>
            <a:r>
              <a:rPr lang="zh-CN" altLang="en-US" dirty="0"/>
              <a:t>写个操作系统</a:t>
            </a:r>
            <a:endParaRPr lang="en-US" altLang="zh-CN" dirty="0"/>
          </a:p>
          <a:p>
            <a:pPr lvl="1"/>
            <a:r>
              <a:rPr lang="zh-CN" altLang="en-US" dirty="0"/>
              <a:t>个位数的内部用户</a:t>
            </a:r>
            <a:endParaRPr lang="en-US" altLang="zh-CN" dirty="0"/>
          </a:p>
          <a:p>
            <a:pPr lvl="1"/>
            <a:r>
              <a:rPr lang="zh-CN" altLang="en-US" dirty="0"/>
              <a:t>说服公司提供后续支持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Ken</a:t>
            </a:r>
            <a:r>
              <a:rPr lang="zh-CN" altLang="en-US" dirty="0"/>
              <a:t>与</a:t>
            </a:r>
            <a:r>
              <a:rPr lang="en-US" altLang="zh-CN" dirty="0"/>
              <a:t>Dennis Ritchie</a:t>
            </a:r>
            <a:r>
              <a:rPr lang="zh-CN" altLang="en-US" dirty="0"/>
              <a:t>为了方便后续开发，发明了</a:t>
            </a:r>
            <a:r>
              <a:rPr lang="en-US" altLang="zh-CN" dirty="0"/>
              <a:t>C</a:t>
            </a:r>
            <a:r>
              <a:rPr lang="zh-CN" altLang="en-US" dirty="0"/>
              <a:t>语言</a:t>
            </a:r>
            <a:endParaRPr lang="en-US" altLang="zh-CN" dirty="0"/>
          </a:p>
          <a:p>
            <a:pPr lvl="1"/>
            <a:r>
              <a:rPr lang="zh-CN" altLang="en-US" dirty="0"/>
              <a:t>也为了更好满足硬件限制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D71F7F-A7A7-4E7D-888F-91B302280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56478CB-B3BB-4ADD-8635-50A29D8FF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7" y="1954610"/>
            <a:ext cx="5396436" cy="4045745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2FBAFB1-D6CA-4D44-A528-5F0686B21093}"/>
              </a:ext>
            </a:extLst>
          </p:cNvPr>
          <p:cNvCxnSpPr>
            <a:cxnSpLocks/>
          </p:cNvCxnSpPr>
          <p:nvPr/>
        </p:nvCxnSpPr>
        <p:spPr bwMode="auto">
          <a:xfrm>
            <a:off x="7315200" y="4038600"/>
            <a:ext cx="4731423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37AAB59-0F75-41F8-8E06-94CE705F326B}"/>
              </a:ext>
            </a:extLst>
          </p:cNvPr>
          <p:cNvCxnSpPr>
            <a:cxnSpLocks/>
          </p:cNvCxnSpPr>
          <p:nvPr/>
        </p:nvCxnSpPr>
        <p:spPr bwMode="auto">
          <a:xfrm>
            <a:off x="7239000" y="4343400"/>
            <a:ext cx="4738305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FE1A2EA-84FE-4367-888D-AE419CDA66A3}"/>
              </a:ext>
            </a:extLst>
          </p:cNvPr>
          <p:cNvCxnSpPr>
            <a:cxnSpLocks/>
          </p:cNvCxnSpPr>
          <p:nvPr/>
        </p:nvCxnSpPr>
        <p:spPr bwMode="auto">
          <a:xfrm>
            <a:off x="7162800" y="4648200"/>
            <a:ext cx="4814505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1BB5653-8A42-4AE7-9358-73808DCACF71}"/>
              </a:ext>
            </a:extLst>
          </p:cNvPr>
          <p:cNvCxnSpPr>
            <a:cxnSpLocks/>
          </p:cNvCxnSpPr>
          <p:nvPr/>
        </p:nvCxnSpPr>
        <p:spPr bwMode="auto">
          <a:xfrm>
            <a:off x="7162800" y="4953000"/>
            <a:ext cx="684906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503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2489A-B003-42DA-944C-1AD44EF2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/>
              <a:t>Doing Systems is Not So Hard: FreeBSD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8692ED-49F3-44A8-B139-77F90EF77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6858000" cy="4525963"/>
          </a:xfrm>
        </p:spPr>
        <p:txBody>
          <a:bodyPr/>
          <a:lstStyle/>
          <a:p>
            <a:r>
              <a:rPr lang="zh-CN" altLang="en-US" dirty="0"/>
              <a:t>伯克利学生</a:t>
            </a:r>
            <a:r>
              <a:rPr lang="en-US" altLang="zh-CN" dirty="0"/>
              <a:t>Bill Joy</a:t>
            </a:r>
            <a:r>
              <a:rPr lang="zh-CN" altLang="en-US" dirty="0"/>
              <a:t>，在校期间基于早期</a:t>
            </a:r>
            <a:r>
              <a:rPr lang="en-US" altLang="zh-CN" dirty="0"/>
              <a:t>UNIX</a:t>
            </a:r>
            <a:r>
              <a:rPr lang="zh-CN" altLang="en-US" dirty="0"/>
              <a:t>开发</a:t>
            </a:r>
            <a:r>
              <a:rPr lang="en-US" altLang="zh-CN" dirty="0"/>
              <a:t>BSD</a:t>
            </a:r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BSD</a:t>
            </a:r>
            <a:r>
              <a:rPr lang="zh-CN" altLang="en-US" dirty="0">
                <a:solidFill>
                  <a:srgbClr val="FF0000"/>
                </a:solidFill>
              </a:rPr>
              <a:t>加入了</a:t>
            </a:r>
            <a:r>
              <a:rPr lang="en-US" altLang="zh-CN" dirty="0">
                <a:solidFill>
                  <a:srgbClr val="FF0000"/>
                </a:solidFill>
              </a:rPr>
              <a:t>TCP/IP</a:t>
            </a:r>
            <a:r>
              <a:rPr lang="zh-CN" altLang="en-US" dirty="0">
                <a:solidFill>
                  <a:srgbClr val="FF0000"/>
                </a:solidFill>
              </a:rPr>
              <a:t>！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AT&amp;T</a:t>
            </a:r>
            <a:r>
              <a:rPr lang="zh-CN" altLang="en-US" dirty="0"/>
              <a:t>认为</a:t>
            </a:r>
            <a:r>
              <a:rPr lang="en-US" altLang="zh-CN" dirty="0"/>
              <a:t>BSD</a:t>
            </a:r>
            <a:r>
              <a:rPr lang="zh-CN" altLang="en-US" dirty="0"/>
              <a:t>侵权，伯克利的学生们不断重写代码，最终</a:t>
            </a:r>
            <a:r>
              <a:rPr lang="en-US" altLang="zh-CN" dirty="0"/>
              <a:t>FreeBSD</a:t>
            </a:r>
            <a:r>
              <a:rPr lang="zh-CN" altLang="en-US" dirty="0"/>
              <a:t>不再包含</a:t>
            </a:r>
            <a:r>
              <a:rPr lang="en-US" altLang="zh-CN" dirty="0"/>
              <a:t>AT&amp;T</a:t>
            </a:r>
            <a:r>
              <a:rPr lang="zh-CN" altLang="en-US" dirty="0"/>
              <a:t>专利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史称“</a:t>
            </a:r>
            <a:r>
              <a:rPr lang="en-US" altLang="zh-CN" dirty="0">
                <a:solidFill>
                  <a:srgbClr val="0070C0"/>
                </a:solidFill>
              </a:rPr>
              <a:t>UNIX</a:t>
            </a:r>
            <a:r>
              <a:rPr lang="zh-CN" altLang="en-US" dirty="0">
                <a:solidFill>
                  <a:srgbClr val="0070C0"/>
                </a:solidFill>
              </a:rPr>
              <a:t>战争”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Bill Joy</a:t>
            </a:r>
            <a:r>
              <a:rPr lang="zh-CN" altLang="en-US" dirty="0"/>
              <a:t>后来与人创办了</a:t>
            </a:r>
            <a:r>
              <a:rPr lang="en-US" altLang="zh-CN" dirty="0"/>
              <a:t>Sun</a:t>
            </a:r>
            <a:r>
              <a:rPr lang="zh-CN" altLang="en-US" dirty="0"/>
              <a:t>公司</a:t>
            </a:r>
            <a:endParaRPr lang="en-US" altLang="zh-CN" dirty="0"/>
          </a:p>
          <a:p>
            <a:pPr lvl="1"/>
            <a:r>
              <a:rPr lang="zh-CN" altLang="en-US" dirty="0"/>
              <a:t>发明了</a:t>
            </a:r>
            <a:r>
              <a:rPr lang="en-US" altLang="zh-CN" dirty="0"/>
              <a:t>JAVA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247602-7DB1-42D6-80C2-19B0F5EA53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197E06-BFB8-419E-8691-C4B32614D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2590800"/>
            <a:ext cx="3733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110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E0317-E2B3-4B27-814C-BA2E87E1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Doing Systems is Not So Hard: Linux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F9316-9936-48FE-953D-1C0252D75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6705600" cy="4525963"/>
          </a:xfrm>
        </p:spPr>
        <p:txBody>
          <a:bodyPr/>
          <a:lstStyle/>
          <a:p>
            <a:r>
              <a:rPr lang="en-US" altLang="zh-CN" dirty="0"/>
              <a:t>Andrew Tanenbaum</a:t>
            </a:r>
            <a:r>
              <a:rPr lang="zh-CN" altLang="en-US" dirty="0"/>
              <a:t>不满 </a:t>
            </a:r>
            <a:r>
              <a:rPr lang="en-US" altLang="zh-CN" dirty="0"/>
              <a:t>AT&amp;T </a:t>
            </a:r>
            <a:r>
              <a:rPr lang="zh-CN" altLang="en-US" dirty="0"/>
              <a:t>对 </a:t>
            </a:r>
            <a:r>
              <a:rPr lang="en-US" altLang="zh-CN" dirty="0"/>
              <a:t>UNIX </a:t>
            </a:r>
            <a:r>
              <a:rPr lang="zh-CN" altLang="en-US" dirty="0"/>
              <a:t>垄断，重写操作系统 </a:t>
            </a:r>
            <a:r>
              <a:rPr lang="en-US" altLang="zh-CN" dirty="0" err="1"/>
              <a:t>minix</a:t>
            </a:r>
            <a:endParaRPr lang="en-US" altLang="zh-CN" dirty="0"/>
          </a:p>
          <a:p>
            <a:pPr lvl="1"/>
            <a:r>
              <a:rPr lang="zh-CN" altLang="en-US" dirty="0"/>
              <a:t>也是许多经典教材的作者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1991</a:t>
            </a:r>
            <a:r>
              <a:rPr lang="zh-CN" altLang="en-US" dirty="0"/>
              <a:t>年，芬兰大学生 </a:t>
            </a:r>
            <a:r>
              <a:rPr lang="en-US" altLang="zh-CN" dirty="0"/>
              <a:t>Linus Torvalds </a:t>
            </a:r>
            <a:r>
              <a:rPr lang="zh-CN" altLang="en-US" dirty="0"/>
              <a:t>受 </a:t>
            </a:r>
            <a:r>
              <a:rPr lang="en-US" altLang="zh-CN" dirty="0" err="1"/>
              <a:t>minix</a:t>
            </a:r>
            <a:r>
              <a:rPr lang="en-US" altLang="zh-CN" dirty="0"/>
              <a:t> </a:t>
            </a:r>
            <a:r>
              <a:rPr lang="zh-CN" altLang="en-US" dirty="0"/>
              <a:t>鼓舞，决定也写一个类 </a:t>
            </a:r>
            <a:r>
              <a:rPr lang="en-US" altLang="zh-CN" dirty="0"/>
              <a:t>UNIX </a:t>
            </a:r>
            <a:r>
              <a:rPr lang="zh-CN" altLang="en-US" dirty="0"/>
              <a:t>系统反抗 </a:t>
            </a:r>
            <a:r>
              <a:rPr lang="en-US" altLang="zh-CN" dirty="0"/>
              <a:t>AT&amp;T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8DE447-BA17-4DFE-A7AD-2F0DA1BA9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8345EA-6BE5-437F-95AA-B743048E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63383"/>
            <a:ext cx="5943600" cy="1331234"/>
          </a:xfrm>
          <a:prstGeom prst="rect">
            <a:avLst/>
          </a:prstGeom>
        </p:spPr>
      </p:pic>
      <p:pic>
        <p:nvPicPr>
          <p:cNvPr id="14338" name="Picture 2" descr="30 Amazing Facts About Linux You Should Know">
            <a:extLst>
              <a:ext uri="{FF2B5EF4-FFF2-40B4-BE49-F238E27FC236}">
                <a16:creationId xmlns:a16="http://schemas.microsoft.com/office/drawing/2014/main" id="{051071A9-A653-4A0E-9085-8D9A7C0A1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74" y="2819400"/>
            <a:ext cx="4408993" cy="328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43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FF3F0-2B9F-4E2D-81F9-F8356E60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Doing Systems is Not So Hard: Berkeley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8F745-F8DA-4B1A-B592-6D34C4FA8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US" altLang="zh-CN" dirty="0"/>
              <a:t>Berkeley</a:t>
            </a:r>
            <a:r>
              <a:rPr lang="zh-CN" altLang="en-US" dirty="0"/>
              <a:t> “五年计划”系列研究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Project</a:t>
            </a:r>
            <a:r>
              <a:rPr lang="zh-CN" altLang="en-US" dirty="0"/>
              <a:t>最初</a:t>
            </a:r>
            <a:r>
              <a:rPr lang="en-US" altLang="zh-CN" dirty="0"/>
              <a:t>2-3</a:t>
            </a:r>
            <a:r>
              <a:rPr lang="zh-CN" altLang="en-US" dirty="0"/>
              <a:t>名学生参与开发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0BB78F-0EE8-40DC-9F76-186BACB4D9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C6D83D-1B1F-4BD5-8FBF-79E6B531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523" y="1219200"/>
            <a:ext cx="2138310" cy="51585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0CB857-E92D-41DC-8A6E-A461E30A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743200"/>
            <a:ext cx="5046110" cy="33284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87BCB4C-67FA-4ED3-A732-CF5F061253C9}"/>
              </a:ext>
            </a:extLst>
          </p:cNvPr>
          <p:cNvSpPr txBox="1"/>
          <p:nvPr/>
        </p:nvSpPr>
        <p:spPr>
          <a:xfrm>
            <a:off x="8915400" y="6511341"/>
            <a:ext cx="3026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材料整理自于中科院计算所包云岗研究员</a:t>
            </a:r>
          </a:p>
        </p:txBody>
      </p:sp>
    </p:spTree>
    <p:extLst>
      <p:ext uri="{BB962C8B-B14F-4D97-AF65-F5344CB8AC3E}">
        <p14:creationId xmlns:p14="http://schemas.microsoft.com/office/powerpoint/2010/main" val="3382122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594A3-BAE3-4EE2-BDFE-335DE93F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伯克利</a:t>
            </a:r>
            <a:r>
              <a:rPr lang="en-US" altLang="zh-CN" dirty="0"/>
              <a:t>CS</a:t>
            </a:r>
            <a:r>
              <a:rPr lang="zh-CN" altLang="en-US" dirty="0"/>
              <a:t>崛起的辛酸史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8942-1003-470E-8936-4035DE4D3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200400"/>
            <a:ext cx="10972800" cy="2773366"/>
          </a:xfrm>
        </p:spPr>
        <p:txBody>
          <a:bodyPr/>
          <a:lstStyle/>
          <a:p>
            <a:r>
              <a:rPr lang="en-US" altLang="zh-CN" sz="1800" dirty="0"/>
              <a:t>1960</a:t>
            </a:r>
            <a:r>
              <a:rPr lang="zh-CN" altLang="en-US" sz="1800" dirty="0"/>
              <a:t>年代伯克利有</a:t>
            </a:r>
            <a:r>
              <a:rPr lang="zh-CN" altLang="en-US" sz="1800" dirty="0">
                <a:solidFill>
                  <a:srgbClr val="0070C0"/>
                </a:solidFill>
              </a:rPr>
              <a:t>两个独立的计算机系</a:t>
            </a:r>
            <a:r>
              <a:rPr lang="zh-CN" altLang="en-US" sz="1800" dirty="0"/>
              <a:t>，两拨人互相不服， 折腾到</a:t>
            </a:r>
            <a:r>
              <a:rPr lang="en-US" altLang="zh-CN" sz="1800" dirty="0"/>
              <a:t>1973</a:t>
            </a:r>
            <a:r>
              <a:rPr lang="zh-CN" altLang="en-US" sz="1800" dirty="0"/>
              <a:t>年</a:t>
            </a:r>
            <a:endParaRPr lang="en-US" altLang="zh-CN" sz="1800" dirty="0"/>
          </a:p>
          <a:p>
            <a:r>
              <a:rPr lang="en-US" altLang="zh-CN" sz="1800" dirty="0"/>
              <a:t>1970</a:t>
            </a:r>
            <a:r>
              <a:rPr lang="zh-CN" altLang="en-US" sz="1800" dirty="0"/>
              <a:t>年代初美国</a:t>
            </a:r>
            <a:r>
              <a:rPr lang="en-US" altLang="zh-CN" sz="1800" dirty="0"/>
              <a:t>CS</a:t>
            </a:r>
            <a:r>
              <a:rPr lang="zh-CN" altLang="en-US" sz="1800" dirty="0"/>
              <a:t>只有</a:t>
            </a:r>
            <a:r>
              <a:rPr lang="en-US" altLang="zh-CN" sz="1800" dirty="0"/>
              <a:t>Top 3</a:t>
            </a:r>
            <a:r>
              <a:rPr lang="zh-CN" altLang="en-US" sz="1800" dirty="0"/>
              <a:t>，当时伯克利</a:t>
            </a:r>
            <a:r>
              <a:rPr lang="en-US" altLang="zh-CN" sz="1800" dirty="0"/>
              <a:t>CS</a:t>
            </a:r>
            <a:r>
              <a:rPr lang="zh-CN" altLang="en-US" sz="1800" dirty="0">
                <a:solidFill>
                  <a:srgbClr val="0070C0"/>
                </a:solidFill>
              </a:rPr>
              <a:t>处于二流位置</a:t>
            </a:r>
            <a:r>
              <a:rPr lang="zh-CN" altLang="en-US" sz="1800" dirty="0"/>
              <a:t>，甚至与</a:t>
            </a:r>
            <a:r>
              <a:rPr lang="en-US" altLang="zh-CN" sz="1800" dirty="0"/>
              <a:t>Cornell</a:t>
            </a:r>
            <a:r>
              <a:rPr lang="zh-CN" altLang="en-US" sz="1800" dirty="0"/>
              <a:t>都还有差</a:t>
            </a:r>
            <a:endParaRPr lang="en-US" altLang="zh-CN" sz="1800" dirty="0"/>
          </a:p>
          <a:p>
            <a:r>
              <a:rPr lang="zh-CN" altLang="en-US" sz="1800" dirty="0"/>
              <a:t>有一批年轻人，如</a:t>
            </a:r>
            <a:r>
              <a:rPr lang="en-US" altLang="zh-CN" sz="1800" dirty="0">
                <a:solidFill>
                  <a:srgbClr val="0070C0"/>
                </a:solidFill>
              </a:rPr>
              <a:t>Butler Lampson</a:t>
            </a:r>
            <a:r>
              <a:rPr lang="zh-CN" altLang="en-US" sz="1800" dirty="0">
                <a:solidFill>
                  <a:srgbClr val="0070C0"/>
                </a:solidFill>
              </a:rPr>
              <a:t>，</a:t>
            </a:r>
            <a:r>
              <a:rPr lang="en-US" altLang="zh-CN" sz="1800" dirty="0" err="1">
                <a:solidFill>
                  <a:srgbClr val="0070C0"/>
                </a:solidFill>
              </a:rPr>
              <a:t>Velvel</a:t>
            </a:r>
            <a:r>
              <a:rPr lang="en-US" altLang="zh-CN" sz="1800" dirty="0">
                <a:solidFill>
                  <a:srgbClr val="0070C0"/>
                </a:solidFill>
              </a:rPr>
              <a:t> Kahan</a:t>
            </a:r>
            <a:r>
              <a:rPr lang="zh-CN" altLang="en-US" sz="1800" dirty="0">
                <a:solidFill>
                  <a:srgbClr val="0070C0"/>
                </a:solidFill>
              </a:rPr>
              <a:t>，</a:t>
            </a:r>
            <a:r>
              <a:rPr lang="en-US" altLang="zh-CN" sz="1800" dirty="0">
                <a:solidFill>
                  <a:srgbClr val="0070C0"/>
                </a:solidFill>
              </a:rPr>
              <a:t>Richard Karp</a:t>
            </a:r>
            <a:r>
              <a:rPr lang="zh-CN" altLang="en-US" sz="1800" dirty="0">
                <a:solidFill>
                  <a:srgbClr val="0070C0"/>
                </a:solidFill>
              </a:rPr>
              <a:t>，</a:t>
            </a:r>
            <a:r>
              <a:rPr lang="en-US" altLang="zh-CN" sz="1800" dirty="0">
                <a:solidFill>
                  <a:srgbClr val="0070C0"/>
                </a:solidFill>
              </a:rPr>
              <a:t>Chuck Thacker</a:t>
            </a:r>
            <a:r>
              <a:rPr lang="zh-CN" altLang="en-US" sz="1800" dirty="0">
                <a:solidFill>
                  <a:srgbClr val="0070C0"/>
                </a:solidFill>
              </a:rPr>
              <a:t>，</a:t>
            </a:r>
            <a:r>
              <a:rPr lang="en-US" altLang="zh-CN" sz="1800" dirty="0">
                <a:solidFill>
                  <a:srgbClr val="0070C0"/>
                </a:solidFill>
              </a:rPr>
              <a:t>Manuel Blum</a:t>
            </a:r>
            <a:r>
              <a:rPr lang="en-US" altLang="zh-CN" sz="1800" dirty="0"/>
              <a:t> ...... </a:t>
            </a:r>
          </a:p>
          <a:p>
            <a:r>
              <a:rPr lang="zh-CN" altLang="en-US" sz="1800" dirty="0"/>
              <a:t>他们奔着当时</a:t>
            </a:r>
            <a:r>
              <a:rPr lang="en-US" altLang="zh-CN" sz="1800" dirty="0"/>
              <a:t>Berkeley</a:t>
            </a:r>
            <a:r>
              <a:rPr lang="zh-CN" altLang="en-US" sz="1800" dirty="0"/>
              <a:t>的“自由精神”而来，但进入</a:t>
            </a:r>
            <a:r>
              <a:rPr lang="en-US" altLang="zh-CN" sz="1800" dirty="0"/>
              <a:t>CS</a:t>
            </a:r>
            <a:r>
              <a:rPr lang="zh-CN" altLang="en-US" sz="1800" dirty="0"/>
              <a:t>系后发现问题重重，但他们相互欣赏、相互鼓励，成了几件大事，奠定了伯克利的地位</a:t>
            </a:r>
            <a:endParaRPr lang="en-US" altLang="zh-CN" sz="1800" dirty="0"/>
          </a:p>
          <a:p>
            <a:r>
              <a:rPr lang="zh-CN" altLang="en-US" sz="1800" dirty="0"/>
              <a:t>经过</a:t>
            </a:r>
            <a:r>
              <a:rPr lang="en-US" altLang="zh-CN" sz="1800" dirty="0"/>
              <a:t>1970</a:t>
            </a:r>
            <a:r>
              <a:rPr lang="zh-CN" altLang="en-US" sz="1800" dirty="0"/>
              <a:t>年代十年的发展，出来了</a:t>
            </a:r>
            <a:r>
              <a:rPr lang="en-US" altLang="zh-CN" sz="1800" dirty="0">
                <a:solidFill>
                  <a:srgbClr val="0070C0"/>
                </a:solidFill>
              </a:rPr>
              <a:t>P/NP</a:t>
            </a:r>
            <a:r>
              <a:rPr lang="zh-CN" altLang="en-US" sz="1800" dirty="0">
                <a:solidFill>
                  <a:srgbClr val="0070C0"/>
                </a:solidFill>
              </a:rPr>
              <a:t>、</a:t>
            </a:r>
            <a:r>
              <a:rPr lang="en-US" altLang="zh-CN" sz="1800" dirty="0">
                <a:solidFill>
                  <a:srgbClr val="0070C0"/>
                </a:solidFill>
              </a:rPr>
              <a:t>SPICE</a:t>
            </a:r>
            <a:r>
              <a:rPr lang="zh-CN" altLang="en-US" sz="1800" dirty="0">
                <a:solidFill>
                  <a:srgbClr val="0070C0"/>
                </a:solidFill>
              </a:rPr>
              <a:t>、</a:t>
            </a:r>
            <a:r>
              <a:rPr lang="en-US" altLang="zh-CN" sz="1800" dirty="0">
                <a:solidFill>
                  <a:srgbClr val="0070C0"/>
                </a:solidFill>
              </a:rPr>
              <a:t>INGRES </a:t>
            </a:r>
            <a:r>
              <a:rPr lang="zh-CN" altLang="en-US" sz="1800" dirty="0">
                <a:solidFill>
                  <a:srgbClr val="0070C0"/>
                </a:solidFill>
              </a:rPr>
              <a:t>、</a:t>
            </a:r>
            <a:r>
              <a:rPr lang="en-US" altLang="zh-CN" sz="1800" dirty="0">
                <a:solidFill>
                  <a:srgbClr val="0070C0"/>
                </a:solidFill>
              </a:rPr>
              <a:t>BSD UNIX</a:t>
            </a:r>
            <a:r>
              <a:rPr lang="zh-CN" altLang="en-US" sz="1800" dirty="0"/>
              <a:t>，从此伯克利挤入了</a:t>
            </a:r>
            <a:r>
              <a:rPr lang="en-US" altLang="zh-CN" sz="1800" dirty="0"/>
              <a:t>Top 4</a:t>
            </a:r>
            <a:r>
              <a:rPr lang="zh-CN" altLang="en-US" sz="1800" dirty="0"/>
              <a:t>行列</a:t>
            </a:r>
            <a:endParaRPr lang="en-US" altLang="zh-CN" sz="1800" dirty="0"/>
          </a:p>
          <a:p>
            <a:r>
              <a:rPr lang="en-US" altLang="zh-CN" sz="1800" dirty="0"/>
              <a:t>1980</a:t>
            </a:r>
            <a:r>
              <a:rPr lang="zh-CN" altLang="en-US" sz="1800" dirty="0"/>
              <a:t>年代，</a:t>
            </a:r>
            <a:r>
              <a:rPr lang="en-US" altLang="zh-CN" sz="1800" dirty="0">
                <a:solidFill>
                  <a:srgbClr val="0070C0"/>
                </a:solidFill>
              </a:rPr>
              <a:t>RISC</a:t>
            </a:r>
            <a:r>
              <a:rPr lang="zh-CN" altLang="en-US" sz="1800" dirty="0">
                <a:solidFill>
                  <a:srgbClr val="0070C0"/>
                </a:solidFill>
              </a:rPr>
              <a:t>、</a:t>
            </a:r>
            <a:r>
              <a:rPr lang="en-US" altLang="zh-CN" sz="1800" dirty="0">
                <a:solidFill>
                  <a:srgbClr val="0070C0"/>
                </a:solidFill>
              </a:rPr>
              <a:t>IEEE 754</a:t>
            </a:r>
            <a:r>
              <a:rPr lang="zh-CN" altLang="en-US" sz="1800" dirty="0">
                <a:solidFill>
                  <a:srgbClr val="0070C0"/>
                </a:solidFill>
              </a:rPr>
              <a:t>浮点标准、</a:t>
            </a:r>
            <a:r>
              <a:rPr lang="en-US" altLang="zh-CN" sz="1800" dirty="0">
                <a:solidFill>
                  <a:srgbClr val="0070C0"/>
                </a:solidFill>
              </a:rPr>
              <a:t>RAID</a:t>
            </a:r>
            <a:r>
              <a:rPr lang="zh-CN" altLang="en-US" sz="1800" dirty="0"/>
              <a:t>等项目进一步 巩固了地位，吸引越来越多优秀的人，从而进入良性循环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0A806F-7526-4A7D-96D3-7318D05F48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A77E09-BC42-4382-9A51-21D1DAF27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19200"/>
            <a:ext cx="7924800" cy="18340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A94F07A-45B4-4CD5-8364-C0C8BFD4C211}"/>
              </a:ext>
            </a:extLst>
          </p:cNvPr>
          <p:cNvSpPr txBox="1"/>
          <p:nvPr/>
        </p:nvSpPr>
        <p:spPr>
          <a:xfrm>
            <a:off x="8915400" y="6511341"/>
            <a:ext cx="3026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材料整理自于中科院计算所包云岗研究员</a:t>
            </a:r>
          </a:p>
        </p:txBody>
      </p:sp>
    </p:spTree>
    <p:extLst>
      <p:ext uri="{BB962C8B-B14F-4D97-AF65-F5344CB8AC3E}">
        <p14:creationId xmlns:p14="http://schemas.microsoft.com/office/powerpoint/2010/main" val="380761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2CBBA-5DE8-495A-A135-DC3582A5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69698A-80A4-4998-8911-098D6CC8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525963"/>
          </a:xfrm>
        </p:spPr>
        <p:txBody>
          <a:bodyPr/>
          <a:lstStyle/>
          <a:p>
            <a:r>
              <a:rPr kumimoji="1" lang="en-US" altLang="zh-CN" sz="2000" dirty="0"/>
              <a:t>The Nature of Datacenter Traffic: Measurement &amp; Analysis, IMC 2009</a:t>
            </a:r>
          </a:p>
          <a:p>
            <a:r>
              <a:rPr kumimoji="1" lang="en-US" altLang="zh-CN" sz="2000" dirty="0"/>
              <a:t>Inside the Social Network’s (Datacenter) Network, SIGCOMM 2015</a:t>
            </a:r>
          </a:p>
          <a:p>
            <a:r>
              <a:rPr kumimoji="1" lang="en-US" altLang="zh-CN" sz="2000" dirty="0"/>
              <a:t>Understanding Host Network Stack Overheads,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SIGCOMM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2021</a:t>
            </a:r>
          </a:p>
          <a:p>
            <a:r>
              <a:rPr kumimoji="1" lang="en-US" altLang="zh-CN" sz="2000" dirty="0">
                <a:hlinkClick r:id="rId2"/>
              </a:rPr>
              <a:t>https://www.dpdk.org/</a:t>
            </a:r>
            <a:endParaRPr kumimoji="1" lang="en-US" altLang="zh-CN" sz="2000" dirty="0"/>
          </a:p>
          <a:p>
            <a:r>
              <a:rPr lang="en-US" altLang="zh-CN" sz="2000" dirty="0">
                <a:hlinkClick r:id="rId3"/>
              </a:rPr>
              <a:t>RDMA Aware Networks Programming User Manual (mellanox.com)</a:t>
            </a:r>
            <a:endParaRPr lang="en-US" altLang="zh-CN" sz="2000" dirty="0"/>
          </a:p>
          <a:p>
            <a:r>
              <a:rPr lang="zh-CN" altLang="en-US" sz="2000" dirty="0"/>
              <a:t>A Survey of Storage Systems in the RDMA Era</a:t>
            </a:r>
            <a:r>
              <a:rPr lang="en-US" altLang="zh-CN" sz="2000" dirty="0"/>
              <a:t>, IEEE Transactions ON Parallel AND Distributed Systems</a:t>
            </a:r>
            <a:endParaRPr kumimoji="1" lang="en-US" altLang="zh-CN" sz="2000" dirty="0"/>
          </a:p>
          <a:p>
            <a:r>
              <a:rPr kumimoji="1" lang="en-US" altLang="zh-CN" sz="2000" dirty="0"/>
              <a:t>David Patterson, “A New Golden Age for Computer Architecture: History, Challenges, and Opportunities”, 2018 </a:t>
            </a:r>
            <a:endParaRPr kumimoji="1" lang="zh-CN" altLang="en-US" sz="2000" dirty="0"/>
          </a:p>
          <a:p>
            <a:r>
              <a:rPr kumimoji="1" lang="en-US" altLang="zh-CN" sz="2000" dirty="0"/>
              <a:t>《UNIX</a:t>
            </a:r>
            <a:r>
              <a:rPr kumimoji="1" lang="zh-CN" altLang="en-US" sz="2000" dirty="0"/>
              <a:t>传奇</a:t>
            </a:r>
            <a:r>
              <a:rPr kumimoji="1" lang="en-US" altLang="zh-CN" sz="2000" dirty="0"/>
              <a:t>》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Brian W. Kernighan</a:t>
            </a:r>
          </a:p>
          <a:p>
            <a:r>
              <a:rPr kumimoji="1" lang="en-US" altLang="zh-CN" sz="2000" dirty="0"/>
              <a:t>David Patterson, “</a:t>
            </a:r>
            <a:r>
              <a:rPr lang="en-US" altLang="zh-CN" sz="2000" dirty="0"/>
              <a:t>How to Build a Bad Research Center”</a:t>
            </a:r>
          </a:p>
          <a:p>
            <a:r>
              <a:rPr kumimoji="1" lang="en-US" altLang="zh-CN" sz="2000" dirty="0"/>
              <a:t>Richard Karp, “A Personal View of Computer Science at Berkeley”</a:t>
            </a:r>
          </a:p>
          <a:p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9E50EC-9266-4293-AC77-1E0194EB5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229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2FE39-507F-4817-AE04-E3F1FB77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8800"/>
            <a:ext cx="10972800" cy="1143000"/>
          </a:xfrm>
        </p:spPr>
        <p:txBody>
          <a:bodyPr/>
          <a:lstStyle/>
          <a:p>
            <a:r>
              <a:rPr lang="zh-CN" altLang="en-US" dirty="0"/>
              <a:t>祝各位同学期末顺利、新年快乐！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CDEDAC-B14C-4554-966D-374218AB70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9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EA65D-7695-4B51-B922-97C0BC53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数据中心网络：</a:t>
            </a:r>
            <a:r>
              <a:rPr lang="en-US" altLang="zh-CN" dirty="0"/>
              <a:t>ECMP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7A7E60-6BE5-4F0A-AFE9-E9310BB37D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052C6F-E536-45CE-985C-E3D4BD58F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3336926"/>
            <a:ext cx="8458200" cy="2895600"/>
          </a:xfrm>
        </p:spPr>
        <p:txBody>
          <a:bodyPr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ECMP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：多路径路由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将流量划分至不同路径上，实现负载均衡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实现方式：哈希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源端口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目的端口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…)</a:t>
            </a: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每个设备把输入流量划分到各个输出链路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8008EA-ED5D-4BF2-8FD4-1A4C5F30C4E5}"/>
              </a:ext>
            </a:extLst>
          </p:cNvPr>
          <p:cNvCxnSpPr>
            <a:cxnSpLocks noChangeShapeType="1"/>
            <a:endCxn id="7" idx="2"/>
          </p:cNvCxnSpPr>
          <p:nvPr/>
        </p:nvCxnSpPr>
        <p:spPr bwMode="auto">
          <a:xfrm>
            <a:off x="2362200" y="2286000"/>
            <a:ext cx="1524000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n 6">
            <a:extLst>
              <a:ext uri="{FF2B5EF4-FFF2-40B4-BE49-F238E27FC236}">
                <a16:creationId xmlns:a16="http://schemas.microsoft.com/office/drawing/2014/main" id="{5704C329-51D0-41BF-9EA7-D4D14F31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057400"/>
            <a:ext cx="533400" cy="4572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zh-CN" altLang="zh-CN" sz="1800" u="sng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Straight Arrow Connector 9">
            <a:extLst>
              <a:ext uri="{FF2B5EF4-FFF2-40B4-BE49-F238E27FC236}">
                <a16:creationId xmlns:a16="http://schemas.microsoft.com/office/drawing/2014/main" id="{DC3E8245-575A-4D0C-AF6E-9E1CEB668B84}"/>
              </a:ext>
            </a:extLst>
          </p:cNvPr>
          <p:cNvCxnSpPr>
            <a:cxnSpLocks noChangeShapeType="1"/>
            <a:stCxn id="7" idx="4"/>
            <a:endCxn id="13" idx="2"/>
          </p:cNvCxnSpPr>
          <p:nvPr/>
        </p:nvCxnSpPr>
        <p:spPr bwMode="auto">
          <a:xfrm flipV="1">
            <a:off x="4419600" y="1905000"/>
            <a:ext cx="1219200" cy="3810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11">
            <a:extLst>
              <a:ext uri="{FF2B5EF4-FFF2-40B4-BE49-F238E27FC236}">
                <a16:creationId xmlns:a16="http://schemas.microsoft.com/office/drawing/2014/main" id="{8ED089FB-2243-488F-9AC5-484191812BBF}"/>
              </a:ext>
            </a:extLst>
          </p:cNvPr>
          <p:cNvCxnSpPr>
            <a:cxnSpLocks noChangeShapeType="1"/>
            <a:stCxn id="7" idx="4"/>
            <a:endCxn id="14" idx="2"/>
          </p:cNvCxnSpPr>
          <p:nvPr/>
        </p:nvCxnSpPr>
        <p:spPr bwMode="auto">
          <a:xfrm>
            <a:off x="4419600" y="2286000"/>
            <a:ext cx="1219200" cy="4572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Can 12">
            <a:extLst>
              <a:ext uri="{FF2B5EF4-FFF2-40B4-BE49-F238E27FC236}">
                <a16:creationId xmlns:a16="http://schemas.microsoft.com/office/drawing/2014/main" id="{40EC8BAF-4228-4BB7-B3A2-784263AC5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057400"/>
            <a:ext cx="533400" cy="4572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zh-CN" altLang="zh-CN" sz="1800" u="sng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Straight Arrow Connector 14">
            <a:extLst>
              <a:ext uri="{FF2B5EF4-FFF2-40B4-BE49-F238E27FC236}">
                <a16:creationId xmlns:a16="http://schemas.microsoft.com/office/drawing/2014/main" id="{4527F8C5-C0EF-4566-99E9-6252B3BA3AB5}"/>
              </a:ext>
            </a:extLst>
          </p:cNvPr>
          <p:cNvCxnSpPr>
            <a:cxnSpLocks noChangeShapeType="1"/>
            <a:stCxn id="13" idx="4"/>
            <a:endCxn id="10" idx="2"/>
          </p:cNvCxnSpPr>
          <p:nvPr/>
        </p:nvCxnSpPr>
        <p:spPr bwMode="auto">
          <a:xfrm>
            <a:off x="6172200" y="1905000"/>
            <a:ext cx="1219200" cy="3810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6">
            <a:extLst>
              <a:ext uri="{FF2B5EF4-FFF2-40B4-BE49-F238E27FC236}">
                <a16:creationId xmlns:a16="http://schemas.microsoft.com/office/drawing/2014/main" id="{8FA24865-9CCA-4649-903D-6A5F1D36C23E}"/>
              </a:ext>
            </a:extLst>
          </p:cNvPr>
          <p:cNvCxnSpPr>
            <a:cxnSpLocks noChangeShapeType="1"/>
            <a:stCxn id="14" idx="4"/>
            <a:endCxn id="10" idx="2"/>
          </p:cNvCxnSpPr>
          <p:nvPr/>
        </p:nvCxnSpPr>
        <p:spPr bwMode="auto">
          <a:xfrm flipV="1">
            <a:off x="6172200" y="2286000"/>
            <a:ext cx="1219200" cy="4572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Can 15">
            <a:extLst>
              <a:ext uri="{FF2B5EF4-FFF2-40B4-BE49-F238E27FC236}">
                <a16:creationId xmlns:a16="http://schemas.microsoft.com/office/drawing/2014/main" id="{10B62434-34C9-4ED7-B9CD-9DC8E8204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676400"/>
            <a:ext cx="533400" cy="4572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zh-CN" altLang="zh-CN" sz="1800" u="sng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Can 17">
            <a:extLst>
              <a:ext uri="{FF2B5EF4-FFF2-40B4-BE49-F238E27FC236}">
                <a16:creationId xmlns:a16="http://schemas.microsoft.com/office/drawing/2014/main" id="{04452A9A-9E39-4214-8380-28AF3DCB4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14600"/>
            <a:ext cx="533400" cy="4572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zh-CN" altLang="zh-CN" sz="1800" u="sng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5" name="Straight Arrow Connector 23">
            <a:extLst>
              <a:ext uri="{FF2B5EF4-FFF2-40B4-BE49-F238E27FC236}">
                <a16:creationId xmlns:a16="http://schemas.microsoft.com/office/drawing/2014/main" id="{B1E10BDC-2A00-4C81-BE79-B33178F6AF46}"/>
              </a:ext>
            </a:extLst>
          </p:cNvPr>
          <p:cNvCxnSpPr>
            <a:cxnSpLocks noChangeShapeType="1"/>
            <a:stCxn id="10" idx="4"/>
          </p:cNvCxnSpPr>
          <p:nvPr/>
        </p:nvCxnSpPr>
        <p:spPr bwMode="auto">
          <a:xfrm>
            <a:off x="7924800" y="2286000"/>
            <a:ext cx="1524000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ight Arrow 26">
            <a:extLst>
              <a:ext uri="{FF2B5EF4-FFF2-40B4-BE49-F238E27FC236}">
                <a16:creationId xmlns:a16="http://schemas.microsoft.com/office/drawing/2014/main" id="{2950F3B7-7B39-431C-9697-CC902490C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438400"/>
            <a:ext cx="1524000" cy="3810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F9A99"/>
              </a:gs>
              <a:gs pos="100000">
                <a:srgbClr val="D1403C"/>
              </a:gs>
            </a:gsLst>
            <a:lin ang="5400000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ight Arrow 27">
            <a:extLst>
              <a:ext uri="{FF2B5EF4-FFF2-40B4-BE49-F238E27FC236}">
                <a16:creationId xmlns:a16="http://schemas.microsoft.com/office/drawing/2014/main" id="{6AA33416-500C-4961-95B0-0BC2E8AA9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438400"/>
            <a:ext cx="1524000" cy="3810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F9A99"/>
              </a:gs>
              <a:gs pos="100000">
                <a:srgbClr val="D1403C"/>
              </a:gs>
            </a:gsLst>
            <a:lin ang="5400000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ight Arrow 28">
            <a:extLst>
              <a:ext uri="{FF2B5EF4-FFF2-40B4-BE49-F238E27FC236}">
                <a16:creationId xmlns:a16="http://schemas.microsoft.com/office/drawing/2014/main" id="{A1580811-F19D-486B-86D7-1B56D0511558}"/>
              </a:ext>
            </a:extLst>
          </p:cNvPr>
          <p:cNvSpPr>
            <a:spLocks noChangeArrowheads="1"/>
          </p:cNvSpPr>
          <p:nvPr/>
        </p:nvSpPr>
        <p:spPr bwMode="auto">
          <a:xfrm rot="20406378">
            <a:off x="4343400" y="1752600"/>
            <a:ext cx="1524000" cy="1524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F9A99"/>
              </a:gs>
              <a:gs pos="100000">
                <a:srgbClr val="D1403C"/>
              </a:gs>
            </a:gsLst>
            <a:lin ang="5400000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Right Arrow 29">
            <a:extLst>
              <a:ext uri="{FF2B5EF4-FFF2-40B4-BE49-F238E27FC236}">
                <a16:creationId xmlns:a16="http://schemas.microsoft.com/office/drawing/2014/main" id="{E0E9AEB9-7F4D-4951-B9EE-3996D7F82C49}"/>
              </a:ext>
            </a:extLst>
          </p:cNvPr>
          <p:cNvSpPr>
            <a:spLocks noChangeArrowheads="1"/>
          </p:cNvSpPr>
          <p:nvPr/>
        </p:nvSpPr>
        <p:spPr bwMode="auto">
          <a:xfrm rot="20406378">
            <a:off x="6000750" y="2692400"/>
            <a:ext cx="1524000" cy="1524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F9A99"/>
              </a:gs>
              <a:gs pos="100000">
                <a:srgbClr val="D1403C"/>
              </a:gs>
            </a:gsLst>
            <a:lin ang="5400000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Right Arrow 30">
            <a:extLst>
              <a:ext uri="{FF2B5EF4-FFF2-40B4-BE49-F238E27FC236}">
                <a16:creationId xmlns:a16="http://schemas.microsoft.com/office/drawing/2014/main" id="{B3469786-7C95-4955-A6ED-A63B761F1EE1}"/>
              </a:ext>
            </a:extLst>
          </p:cNvPr>
          <p:cNvSpPr>
            <a:spLocks noChangeArrowheads="1"/>
          </p:cNvSpPr>
          <p:nvPr/>
        </p:nvSpPr>
        <p:spPr bwMode="auto">
          <a:xfrm rot="1174454">
            <a:off x="6000750" y="1774825"/>
            <a:ext cx="1524000" cy="1524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F9A99"/>
              </a:gs>
              <a:gs pos="100000">
                <a:srgbClr val="D1403C"/>
              </a:gs>
            </a:gsLst>
            <a:lin ang="5400000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ight Arrow 31">
            <a:extLst>
              <a:ext uri="{FF2B5EF4-FFF2-40B4-BE49-F238E27FC236}">
                <a16:creationId xmlns:a16="http://schemas.microsoft.com/office/drawing/2014/main" id="{8B4CBF87-17E9-4D32-BD43-A4581451C91F}"/>
              </a:ext>
            </a:extLst>
          </p:cNvPr>
          <p:cNvSpPr>
            <a:spLocks noChangeArrowheads="1"/>
          </p:cNvSpPr>
          <p:nvPr/>
        </p:nvSpPr>
        <p:spPr bwMode="auto">
          <a:xfrm rot="1174454">
            <a:off x="4324350" y="2689225"/>
            <a:ext cx="1524000" cy="1524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F9A99"/>
              </a:gs>
              <a:gs pos="100000">
                <a:srgbClr val="D1403C"/>
              </a:gs>
            </a:gsLst>
            <a:lin ang="5400000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11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365C1-8819-4EB3-B976-64D5972C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数据中心网络：</a:t>
            </a:r>
            <a:r>
              <a:rPr lang="en-US" altLang="zh-CN" dirty="0"/>
              <a:t>ECMP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DF9C2B-8771-4013-879C-E7F4ABC2E1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19">
            <a:extLst>
              <a:ext uri="{FF2B5EF4-FFF2-40B4-BE49-F238E27FC236}">
                <a16:creationId xmlns:a16="http://schemas.microsoft.com/office/drawing/2014/main" id="{4D7BB65A-9394-4241-BB12-6F3BB1039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480060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184F9716-0575-46E8-B473-4AF526FD8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0"/>
            <a:ext cx="41910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80A1FF-8AD1-4052-A13A-F13CB97C05B2}"/>
              </a:ext>
            </a:extLst>
          </p:cNvPr>
          <p:cNvSpPr txBox="1">
            <a:spLocks/>
          </p:cNvSpPr>
          <p:nvPr/>
        </p:nvSpPr>
        <p:spPr bwMode="auto">
          <a:xfrm>
            <a:off x="1752600" y="4953000"/>
            <a:ext cx="8458200" cy="127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数据中心拓扑：多根树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ECMP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实现负载均衡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617176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12634</TotalTime>
  <Words>3663</Words>
  <Application>Microsoft Office PowerPoint</Application>
  <PresentationFormat>宽屏</PresentationFormat>
  <Paragraphs>800</Paragraphs>
  <Slides>76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7" baseType="lpstr">
      <vt:lpstr>ArialMT</vt:lpstr>
      <vt:lpstr>Microsoft YaHei UI</vt:lpstr>
      <vt:lpstr>NVIDIA</vt:lpstr>
      <vt:lpstr>等线</vt:lpstr>
      <vt:lpstr>宋体</vt:lpstr>
      <vt:lpstr>微软雅黑</vt:lpstr>
      <vt:lpstr>Arial</vt:lpstr>
      <vt:lpstr>Calibri</vt:lpstr>
      <vt:lpstr>Cambria Math</vt:lpstr>
      <vt:lpstr>Wingdings</vt:lpstr>
      <vt:lpstr>Default Design</vt:lpstr>
      <vt:lpstr>计算机网络-2024年秋  新型网络</vt:lpstr>
      <vt:lpstr>目录</vt:lpstr>
      <vt:lpstr>数据中心网络：典型架构</vt:lpstr>
      <vt:lpstr>传统的数据中心网络</vt:lpstr>
      <vt:lpstr>现代数据中心网络</vt:lpstr>
      <vt:lpstr>数据中心网络特征</vt:lpstr>
      <vt:lpstr>回顾：DCTCP</vt:lpstr>
      <vt:lpstr>数据中心网络：ECMP</vt:lpstr>
      <vt:lpstr>数据中心网络：ECMP</vt:lpstr>
      <vt:lpstr>智算网络：为AI任务设计的网络</vt:lpstr>
      <vt:lpstr>智算网络</vt:lpstr>
      <vt:lpstr>智算网络：数据并行</vt:lpstr>
      <vt:lpstr>智算网络：流水线并行</vt:lpstr>
      <vt:lpstr>智算网络：张量并行</vt:lpstr>
      <vt:lpstr>智算网络：序列并行</vt:lpstr>
      <vt:lpstr>智算网络：结果聚合</vt:lpstr>
      <vt:lpstr>智算网络：基于参数服务器的聚合</vt:lpstr>
      <vt:lpstr>智算网络：基于参数服务器的聚合</vt:lpstr>
      <vt:lpstr>智算网络：区别于传统数据中心</vt:lpstr>
      <vt:lpstr>智算网络主要问题：拓扑设计</vt:lpstr>
      <vt:lpstr>智算网络主要问题：拓扑设计</vt:lpstr>
      <vt:lpstr>智算网络主要问题：集合通信</vt:lpstr>
      <vt:lpstr>智算网络主要问题：流量调度</vt:lpstr>
      <vt:lpstr>目录</vt:lpstr>
      <vt:lpstr>回顾：Google QUIC</vt:lpstr>
      <vt:lpstr>Linux网络协议栈</vt:lpstr>
      <vt:lpstr>传统协议栈的性能</vt:lpstr>
      <vt:lpstr>用户态I/O：Intel DPDK (Data Plane Development Kit)</vt:lpstr>
      <vt:lpstr>Intel DPDK (Data Plane Development Kit)</vt:lpstr>
      <vt:lpstr>Intel DPDK (Data Plane Development Kit)</vt:lpstr>
      <vt:lpstr>新型的网络协议栈架构</vt:lpstr>
      <vt:lpstr>近年来的新型网络协议栈</vt:lpstr>
      <vt:lpstr>More Labs</vt:lpstr>
      <vt:lpstr>目录</vt:lpstr>
      <vt:lpstr>Introduction to RDMA</vt:lpstr>
      <vt:lpstr>RDMA的实现</vt:lpstr>
      <vt:lpstr>RDMA的实现</vt:lpstr>
      <vt:lpstr>RDMA术语</vt:lpstr>
      <vt:lpstr>RDMA术语</vt:lpstr>
      <vt:lpstr>异步执行模型</vt:lpstr>
      <vt:lpstr>RDMA术语</vt:lpstr>
      <vt:lpstr>RDMA Architecture</vt:lpstr>
      <vt:lpstr>RDMA Programming: Two-sided </vt:lpstr>
      <vt:lpstr>RDMA Programming: Send/Recv</vt:lpstr>
      <vt:lpstr>RDMA Programming: Send/Recv</vt:lpstr>
      <vt:lpstr>RDMA Programming: Send/Recv</vt:lpstr>
      <vt:lpstr>RDMA Programming: Send/Recv</vt:lpstr>
      <vt:lpstr>RDMA Programming: Send/Recv</vt:lpstr>
      <vt:lpstr>RDMA Programming: Send/Recv</vt:lpstr>
      <vt:lpstr>RDMA Programming: Send/Recv</vt:lpstr>
      <vt:lpstr>RDMA Programming: One-sided </vt:lpstr>
      <vt:lpstr>RDMA Programming: One-sided </vt:lpstr>
      <vt:lpstr>RDMA Programming: Write</vt:lpstr>
      <vt:lpstr>RDMA Programming: Write</vt:lpstr>
      <vt:lpstr>RDMA Programming: Write</vt:lpstr>
      <vt:lpstr>RDMA Programming: Write</vt:lpstr>
      <vt:lpstr>RDMA Programming: Atomic extensions </vt:lpstr>
      <vt:lpstr>RDMA应用</vt:lpstr>
      <vt:lpstr>RDMA应用</vt:lpstr>
      <vt:lpstr>其他新型硬件：可编程交换机</vt:lpstr>
      <vt:lpstr>其他新型硬件：可编程交换机</vt:lpstr>
      <vt:lpstr>其他新型硬件：可编程交换机</vt:lpstr>
      <vt:lpstr>其他新型硬件：智能网卡 &amp; DPU</vt:lpstr>
      <vt:lpstr>目录</vt:lpstr>
      <vt:lpstr>用户态I/O与RDMA的演进</vt:lpstr>
      <vt:lpstr>未来的计算机网络</vt:lpstr>
      <vt:lpstr>未来的计算机网络</vt:lpstr>
      <vt:lpstr>未来的计算机系统</vt:lpstr>
      <vt:lpstr>Doing Systems is Not So Hard   At least, it is not hard at beginning</vt:lpstr>
      <vt:lpstr>Doing Systems is Not So Hard: UNIX</vt:lpstr>
      <vt:lpstr>Doing Systems is Not So Hard: FreeBSD</vt:lpstr>
      <vt:lpstr>Doing Systems is Not So Hard: Linux</vt:lpstr>
      <vt:lpstr>Doing Systems is Not So Hard: Berkeley</vt:lpstr>
      <vt:lpstr>伯克利CS崛起的辛酸史</vt:lpstr>
      <vt:lpstr>参考资料</vt:lpstr>
      <vt:lpstr>祝各位同学期末顺利、新年快乐！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Software-Defined Network Measurement </dc:title>
  <dc:creator>Qun Huang</dc:creator>
  <cp:lastModifiedBy>Qun Huang</cp:lastModifiedBy>
  <cp:revision>2407</cp:revision>
  <dcterms:created xsi:type="dcterms:W3CDTF">2016-06-13T18:10:06Z</dcterms:created>
  <dcterms:modified xsi:type="dcterms:W3CDTF">2024-12-24T23:49:03Z</dcterms:modified>
</cp:coreProperties>
</file>